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321" r:id="rId5"/>
    <p:sldId id="338" r:id="rId6"/>
    <p:sldId id="320" r:id="rId7"/>
    <p:sldId id="322" r:id="rId8"/>
    <p:sldId id="340" r:id="rId9"/>
    <p:sldId id="339" r:id="rId10"/>
    <p:sldId id="259" r:id="rId11"/>
    <p:sldId id="323" r:id="rId12"/>
    <p:sldId id="325" r:id="rId13"/>
    <p:sldId id="332" r:id="rId14"/>
    <p:sldId id="327" r:id="rId15"/>
    <p:sldId id="328" r:id="rId16"/>
    <p:sldId id="336" r:id="rId17"/>
    <p:sldId id="326" r:id="rId18"/>
    <p:sldId id="329" r:id="rId19"/>
    <p:sldId id="330" r:id="rId20"/>
    <p:sldId id="331" r:id="rId21"/>
    <p:sldId id="261" r:id="rId22"/>
    <p:sldId id="333" r:id="rId23"/>
    <p:sldId id="578" r:id="rId24"/>
    <p:sldId id="580" r:id="rId25"/>
    <p:sldId id="337" r:id="rId26"/>
    <p:sldId id="581" r:id="rId27"/>
    <p:sldId id="335" r:id="rId28"/>
    <p:sldId id="263" r:id="rId29"/>
    <p:sldId id="342" r:id="rId30"/>
    <p:sldId id="582" r:id="rId31"/>
    <p:sldId id="264" r:id="rId32"/>
    <p:sldId id="265" r:id="rId33"/>
    <p:sldId id="266" r:id="rId34"/>
    <p:sldId id="267" r:id="rId35"/>
    <p:sldId id="268" r:id="rId36"/>
    <p:sldId id="269" r:id="rId37"/>
    <p:sldId id="272" r:id="rId38"/>
    <p:sldId id="273" r:id="rId39"/>
    <p:sldId id="341" r:id="rId40"/>
    <p:sldId id="343" r:id="rId41"/>
    <p:sldId id="274" r:id="rId42"/>
    <p:sldId id="275" r:id="rId43"/>
    <p:sldId id="318" r:id="rId44"/>
    <p:sldId id="334" r:id="rId45"/>
    <p:sldId id="319" r:id="rId46"/>
    <p:sldId id="283" r:id="rId47"/>
    <p:sldId id="284" r:id="rId48"/>
    <p:sldId id="287" r:id="rId49"/>
    <p:sldId id="288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Montserrat" panose="00000500000000000000" pitchFamily="2" charset="-52"/>
      <p:regular r:id="rId60"/>
      <p:bold r:id="rId61"/>
      <p:italic r:id="rId62"/>
      <p:boldItalic r:id="rId63"/>
    </p:embeddedFont>
    <p:embeddedFont>
      <p:font typeface="Montserrat ExtraBold" panose="00000900000000000000" pitchFamily="2" charset="-52"/>
      <p:bold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JQ0DSTYqEAiFsoiNP7jD4dUpC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танислав Мицай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61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415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29e0665a3e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g229e0665a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6602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1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952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29e0665a3e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g229e0665a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37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08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148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70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29e0665a3e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g229e0665a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592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b2e51cd7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22b2e51cd7b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2b2e51cd7b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b2e51cd7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22b2e51cd7b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2b2e51cd7b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413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541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488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24</a:t>
            </a:fld>
            <a:endParaRPr/>
          </a:p>
        </p:txBody>
      </p:sp>
      <p:sp>
        <p:nvSpPr>
          <p:cNvPr id="207" name="Google Shape;207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30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25</a:t>
            </a:fld>
            <a:endParaRPr/>
          </a:p>
        </p:txBody>
      </p:sp>
      <p:sp>
        <p:nvSpPr>
          <p:cNvPr id="207" name="Google Shape;207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742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500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27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8bab7cec2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g228bab7cec2_2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28bab7cec2_2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55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8bab7cec2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g228bab7cec2_2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28bab7cec2_2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833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8bab7cec2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28bab7cec2_2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28bab7cec2_2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30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8bab7cec2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228bab7cec2_2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28bab7cec2_2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31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2a45dd453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22a45dd4533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2a45dd4533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32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2b2e51cd7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22b2e51cd7b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22b2e51cd7b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33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34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28bab7cec2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g228bab7cec2_2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28bab7cec2_2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35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28bab7cec2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228bab7cec2_2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28bab7cec2_2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36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2a2df8e5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2a2df8e50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2a2df8e50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37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2a2df8e5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2a2df8e50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2a2df8e50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78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2658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2a2df8e5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2a2df8e50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2a2df8e50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9478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28bab7cec2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228bab7cec2_2_3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228bab7cec2_2_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40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41</a:t>
            </a:fld>
            <a:endParaRPr/>
          </a:p>
        </p:txBody>
      </p:sp>
      <p:sp>
        <p:nvSpPr>
          <p:cNvPr id="466" name="Google Shape;466;p1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49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2a45dd4533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g22a45dd4533_1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22a45dd4533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45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2a938e4af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g22a938e4afd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22a938e4afd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2a938e4af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g22a938e4afd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Вычитаем минимумы из строк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Вычитаем минимумы из столбцов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Назначим максимальный парсоч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Отметим все строки без назначений. Отметим все столбцы с нулями в этих строках. Отметим все строки с «красными» нулями в этих столбцах.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Теперь проводим линии через все отмеченные столбцы и 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неотмеченные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строки. цель: провести наименьшее количество линий (вертикалей и горизонталей) так, чтобы покрыть все нули. Можно было воспользоваться любым другим методом вместо описанного.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Из непокрытых линиями элементов матрицы (в данном случае это a2', a3', a4', c2', c3', c4') найти наименьший. Вычесть его из всех не отмеченных строк и прибавить ко всем пересечениям отмеченных строк и столбцов.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2" name="Google Shape;692;g22a938e4afd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2a938e4af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g22a938e4afd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Вычитаем минимумы из строк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Вычитаем минимумы из столбцов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/>
              <a:t>Назначим максимальный парсоч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Отметим все строки без назначений. Отметим все столбцы с нулями в этих строках. Отметим все строки с «красными» нулями в этих столбцах.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Теперь проводим линии через все отмеченные столбцы и 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неотмеченные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строки. цель: провести наименьшее количество линий (вертикалей и горизонталей) так, чтобы покрыть все нули. Можно было воспользоваться любым другим методом вместо описанного.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Из непокрытых линиями элементов матрицы (в данном случае это a2', a3', a4', c2', c3', c4') найти наименьший. Вычесть его из всех не отмеченных строк и прибавить ко всем пересечениям отмеченных строк и столбцов.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12" name="Google Shape;712;g22a938e4afd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27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11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94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85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08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6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04.07.2021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6"/>
          <p:cNvSpPr txBox="1"/>
          <p:nvPr/>
        </p:nvSpPr>
        <p:spPr>
          <a:xfrm>
            <a:off x="9296400" y="6449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3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4.png"/><Relationship Id="rId9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gif"/><Relationship Id="rId5" Type="http://schemas.openxmlformats.org/officeDocument/2006/relationships/image" Target="../media/image113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gif"/><Relationship Id="rId5" Type="http://schemas.openxmlformats.org/officeDocument/2006/relationships/image" Target="../media/image11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4.pn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25.jp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3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0</a:t>
            </a:fld>
            <a:endParaRPr/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01994">
                  <a:alpha val="64705"/>
                </a:srgbClr>
              </a:gs>
              <a:gs pos="20000">
                <a:srgbClr val="0032CB">
                  <a:alpha val="38823"/>
                </a:srgbClr>
              </a:gs>
              <a:gs pos="58000">
                <a:srgbClr val="B3C6E7">
                  <a:alpha val="24705"/>
                </a:srgbClr>
              </a:gs>
              <a:gs pos="90000">
                <a:srgbClr val="FFB200">
                  <a:alpha val="36862"/>
                </a:srgbClr>
              </a:gs>
              <a:gs pos="100000">
                <a:srgbClr val="FFC000">
                  <a:alpha val="5882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0" y="2269400"/>
            <a:ext cx="12325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Запутанные отношения одного фотона с несколькими атомами</a:t>
            </a:r>
            <a:endParaRPr sz="38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" name="Google Shape;3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763" y="-3351357"/>
            <a:ext cx="4546055" cy="335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386" y="5800902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 txBox="1"/>
          <p:nvPr/>
        </p:nvSpPr>
        <p:spPr>
          <a:xfrm>
            <a:off x="2646438" y="4948053"/>
            <a:ext cx="6899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Илья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Волков</a:t>
            </a:r>
            <a:endParaRPr lang="ru-RU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ilya.volkov@metalab.itmo.ru</a:t>
            </a: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3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2852" y="-2026235"/>
            <a:ext cx="2310295" cy="85793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 txBox="1"/>
          <p:nvPr/>
        </p:nvSpPr>
        <p:spPr>
          <a:xfrm>
            <a:off x="2515113" y="6309078"/>
            <a:ext cx="689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-RU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ru-RU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.2023</a:t>
            </a: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" name="Google Shape;41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45550" y="147750"/>
            <a:ext cx="2494050" cy="97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Волновая(?) природа света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F89CA-D36A-41C6-B41B-292A25284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590" y="1750822"/>
            <a:ext cx="5407998" cy="4325342"/>
          </a:xfrm>
          <a:prstGeom prst="rect">
            <a:avLst/>
          </a:prstGeom>
        </p:spPr>
      </p:pic>
      <p:sp>
        <p:nvSpPr>
          <p:cNvPr id="17" name="Google Shape;133;p5">
            <a:extLst>
              <a:ext uri="{FF2B5EF4-FFF2-40B4-BE49-F238E27FC236}">
                <a16:creationId xmlns:a16="http://schemas.microsoft.com/office/drawing/2014/main" id="{26095CBF-B2FB-44B8-97CD-13C98E103F8B}"/>
              </a:ext>
            </a:extLst>
          </p:cNvPr>
          <p:cNvSpPr txBox="1"/>
          <p:nvPr/>
        </p:nvSpPr>
        <p:spPr>
          <a:xfrm>
            <a:off x="321834" y="1710979"/>
            <a:ext cx="4497609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Излучение АЧТ – УФ катастрофа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482EB-EC96-49B2-8AAA-12E195E10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43" y="2966854"/>
            <a:ext cx="3563137" cy="2079709"/>
          </a:xfrm>
          <a:prstGeom prst="rect">
            <a:avLst/>
          </a:prstGeom>
        </p:spPr>
      </p:pic>
      <p:sp>
        <p:nvSpPr>
          <p:cNvPr id="12" name="Google Shape;130;p5">
            <a:extLst>
              <a:ext uri="{FF2B5EF4-FFF2-40B4-BE49-F238E27FC236}">
                <a16:creationId xmlns:a16="http://schemas.microsoft.com/office/drawing/2014/main" id="{E7A82D82-B249-45F5-8689-4EC3BFA9F619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D56A1884-A3B6-4D6D-8550-D2CF2CBC2CD8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??? природа света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F89CA-D36A-41C6-B41B-292A25284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590" y="1750822"/>
            <a:ext cx="5407998" cy="4325342"/>
          </a:xfrm>
          <a:prstGeom prst="rect">
            <a:avLst/>
          </a:prstGeom>
        </p:spPr>
      </p:pic>
      <p:pic>
        <p:nvPicPr>
          <p:cNvPr id="4100" name="Picture 4" descr="19 октября 1900 г. - Житель Груневальда Макс Планк сформулировал  предположение, противоречащее классической физике">
            <a:extLst>
              <a:ext uri="{FF2B5EF4-FFF2-40B4-BE49-F238E27FC236}">
                <a16:creationId xmlns:a16="http://schemas.microsoft.com/office/drawing/2014/main" id="{DB34E5A9-ED80-4119-895F-AD4179EA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46" y="1225454"/>
            <a:ext cx="1731500" cy="26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CEF774-7609-4431-A7A1-C72EA00E76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49"/>
          <a:stretch/>
        </p:blipFill>
        <p:spPr>
          <a:xfrm>
            <a:off x="781450" y="5602057"/>
            <a:ext cx="3371928" cy="1066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4B00A3-67E7-4146-8884-FA5FBAAF7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022" y="4485039"/>
            <a:ext cx="1574908" cy="509332"/>
          </a:xfrm>
          <a:prstGeom prst="rect">
            <a:avLst/>
          </a:prstGeom>
        </p:spPr>
      </p:pic>
      <p:cxnSp>
        <p:nvCxnSpPr>
          <p:cNvPr id="18" name="Google Shape;195;g22b2e51cd7b_0_48">
            <a:extLst>
              <a:ext uri="{FF2B5EF4-FFF2-40B4-BE49-F238E27FC236}">
                <a16:creationId xmlns:a16="http://schemas.microsoft.com/office/drawing/2014/main" id="{D8220CDC-F6A1-4251-9AD1-F76D5325CA42}"/>
              </a:ext>
            </a:extLst>
          </p:cNvPr>
          <p:cNvCxnSpPr>
            <a:cxnSpLocks/>
          </p:cNvCxnSpPr>
          <p:nvPr/>
        </p:nvCxnSpPr>
        <p:spPr>
          <a:xfrm flipV="1">
            <a:off x="4477240" y="5743852"/>
            <a:ext cx="609665" cy="33904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98;g22b2e51cd7b_0_48">
            <a:extLst>
              <a:ext uri="{FF2B5EF4-FFF2-40B4-BE49-F238E27FC236}">
                <a16:creationId xmlns:a16="http://schemas.microsoft.com/office/drawing/2014/main" id="{F45C604E-0D07-4665-A061-EB593989B0D2}"/>
              </a:ext>
            </a:extLst>
          </p:cNvPr>
          <p:cNvSpPr/>
          <p:nvPr/>
        </p:nvSpPr>
        <p:spPr>
          <a:xfrm>
            <a:off x="1813562" y="4375652"/>
            <a:ext cx="1856326" cy="72810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195;g22b2e51cd7b_0_48">
            <a:extLst>
              <a:ext uri="{FF2B5EF4-FFF2-40B4-BE49-F238E27FC236}">
                <a16:creationId xmlns:a16="http://schemas.microsoft.com/office/drawing/2014/main" id="{4E8FE12E-4012-4A56-B497-DF3719872E9E}"/>
              </a:ext>
            </a:extLst>
          </p:cNvPr>
          <p:cNvCxnSpPr>
            <a:cxnSpLocks/>
          </p:cNvCxnSpPr>
          <p:nvPr/>
        </p:nvCxnSpPr>
        <p:spPr>
          <a:xfrm>
            <a:off x="2751541" y="5229195"/>
            <a:ext cx="0" cy="3728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33;p5">
            <a:extLst>
              <a:ext uri="{FF2B5EF4-FFF2-40B4-BE49-F238E27FC236}">
                <a16:creationId xmlns:a16="http://schemas.microsoft.com/office/drawing/2014/main" id="{4D621E47-C52C-4AE8-B5DC-15B0E77BF8C0}"/>
              </a:ext>
            </a:extLst>
          </p:cNvPr>
          <p:cNvSpPr txBox="1"/>
          <p:nvPr/>
        </p:nvSpPr>
        <p:spPr>
          <a:xfrm>
            <a:off x="-53298" y="1593658"/>
            <a:ext cx="186686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Max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Karl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Ernst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Ludwig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Planck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(1858 - 1947)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3;p5">
            <a:extLst>
              <a:ext uri="{FF2B5EF4-FFF2-40B4-BE49-F238E27FC236}">
                <a16:creationId xmlns:a16="http://schemas.microsoft.com/office/drawing/2014/main" id="{976E8A27-1FF1-4B70-A23B-9D7983276B91}"/>
              </a:ext>
            </a:extLst>
          </p:cNvPr>
          <p:cNvSpPr txBox="1"/>
          <p:nvPr/>
        </p:nvSpPr>
        <p:spPr>
          <a:xfrm>
            <a:off x="-63456" y="4463759"/>
            <a:ext cx="186686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1900 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г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0;p5">
            <a:extLst>
              <a:ext uri="{FF2B5EF4-FFF2-40B4-BE49-F238E27FC236}">
                <a16:creationId xmlns:a16="http://schemas.microsoft.com/office/drawing/2014/main" id="{C17CFFAA-ADC7-4C74-8070-D27590350E35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7;p5">
            <a:extLst>
              <a:ext uri="{FF2B5EF4-FFF2-40B4-BE49-F238E27FC236}">
                <a16:creationId xmlns:a16="http://schemas.microsoft.com/office/drawing/2014/main" id="{7E916C8B-D429-4B26-AAF7-FA1690BB12B2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1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 природа света</a:t>
            </a:r>
          </a:p>
        </p:txBody>
      </p:sp>
      <p:pic>
        <p:nvPicPr>
          <p:cNvPr id="4100" name="Picture 4" descr="19 октября 1900 г. - Житель Груневальда Макс Планк сформулировал  предположение, противоречащее классической физике">
            <a:extLst>
              <a:ext uri="{FF2B5EF4-FFF2-40B4-BE49-F238E27FC236}">
                <a16:creationId xmlns:a16="http://schemas.microsoft.com/office/drawing/2014/main" id="{DB34E5A9-ED80-4119-895F-AD4179EA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46" y="1225454"/>
            <a:ext cx="1731500" cy="26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4B00A3-67E7-4146-8884-FA5FBAAF7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022" y="4485039"/>
            <a:ext cx="1574908" cy="509332"/>
          </a:xfrm>
          <a:prstGeom prst="rect">
            <a:avLst/>
          </a:prstGeom>
        </p:spPr>
      </p:pic>
      <p:sp>
        <p:nvSpPr>
          <p:cNvPr id="20" name="Google Shape;198;g22b2e51cd7b_0_48">
            <a:extLst>
              <a:ext uri="{FF2B5EF4-FFF2-40B4-BE49-F238E27FC236}">
                <a16:creationId xmlns:a16="http://schemas.microsoft.com/office/drawing/2014/main" id="{F45C604E-0D07-4665-A061-EB593989B0D2}"/>
              </a:ext>
            </a:extLst>
          </p:cNvPr>
          <p:cNvSpPr/>
          <p:nvPr/>
        </p:nvSpPr>
        <p:spPr>
          <a:xfrm>
            <a:off x="1813562" y="4375652"/>
            <a:ext cx="1856326" cy="72810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33;p5">
            <a:extLst>
              <a:ext uri="{FF2B5EF4-FFF2-40B4-BE49-F238E27FC236}">
                <a16:creationId xmlns:a16="http://schemas.microsoft.com/office/drawing/2014/main" id="{4D621E47-C52C-4AE8-B5DC-15B0E77BF8C0}"/>
              </a:ext>
            </a:extLst>
          </p:cNvPr>
          <p:cNvSpPr txBox="1"/>
          <p:nvPr/>
        </p:nvSpPr>
        <p:spPr>
          <a:xfrm>
            <a:off x="-53298" y="1593658"/>
            <a:ext cx="186686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Max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Karl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Ernst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Ludwig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Planck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(1858 - 1947)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3;p5">
            <a:extLst>
              <a:ext uri="{FF2B5EF4-FFF2-40B4-BE49-F238E27FC236}">
                <a16:creationId xmlns:a16="http://schemas.microsoft.com/office/drawing/2014/main" id="{976E8A27-1FF1-4B70-A23B-9D7983276B91}"/>
              </a:ext>
            </a:extLst>
          </p:cNvPr>
          <p:cNvSpPr txBox="1"/>
          <p:nvPr/>
        </p:nvSpPr>
        <p:spPr>
          <a:xfrm>
            <a:off x="-63456" y="4463759"/>
            <a:ext cx="186686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1900 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г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3;p5">
            <a:extLst>
              <a:ext uri="{FF2B5EF4-FFF2-40B4-BE49-F238E27FC236}">
                <a16:creationId xmlns:a16="http://schemas.microsoft.com/office/drawing/2014/main" id="{481BEDCA-0331-4855-A9F7-5748B473435B}"/>
              </a:ext>
            </a:extLst>
          </p:cNvPr>
          <p:cNvSpPr txBox="1"/>
          <p:nvPr/>
        </p:nvSpPr>
        <p:spPr>
          <a:xfrm>
            <a:off x="1760795" y="5378957"/>
            <a:ext cx="186686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Излучение квантуется!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3C9FF-9FE5-4B14-9F6A-A5DCD9F4C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362" y="4994371"/>
            <a:ext cx="2930135" cy="1102427"/>
          </a:xfrm>
          <a:prstGeom prst="rect">
            <a:avLst/>
          </a:prstGeom>
        </p:spPr>
      </p:pic>
      <p:sp>
        <p:nvSpPr>
          <p:cNvPr id="22" name="Google Shape;133;p5">
            <a:extLst>
              <a:ext uri="{FF2B5EF4-FFF2-40B4-BE49-F238E27FC236}">
                <a16:creationId xmlns:a16="http://schemas.microsoft.com/office/drawing/2014/main" id="{E95E3CE5-8DC5-4754-8017-263E8FED01CE}"/>
              </a:ext>
            </a:extLst>
          </p:cNvPr>
          <p:cNvSpPr txBox="1"/>
          <p:nvPr/>
        </p:nvSpPr>
        <p:spPr>
          <a:xfrm>
            <a:off x="6211677" y="6215444"/>
            <a:ext cx="3270439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Поглощение квантуется!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3;p5">
            <a:extLst>
              <a:ext uri="{FF2B5EF4-FFF2-40B4-BE49-F238E27FC236}">
                <a16:creationId xmlns:a16="http://schemas.microsoft.com/office/drawing/2014/main" id="{90525E22-B95D-4ED2-8CF1-FF1539C5084E}"/>
              </a:ext>
            </a:extLst>
          </p:cNvPr>
          <p:cNvSpPr txBox="1"/>
          <p:nvPr/>
        </p:nvSpPr>
        <p:spPr>
          <a:xfrm>
            <a:off x="6475297" y="1002961"/>
            <a:ext cx="27432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+ Фотоэффект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D5BECE5-0FBF-4C33-9DBD-1F35B3AD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78" y="1519511"/>
            <a:ext cx="1719794" cy="23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33;p5">
            <a:extLst>
              <a:ext uri="{FF2B5EF4-FFF2-40B4-BE49-F238E27FC236}">
                <a16:creationId xmlns:a16="http://schemas.microsoft.com/office/drawing/2014/main" id="{09805F81-13D5-4EC8-931E-AA28E7E0A5BA}"/>
              </a:ext>
            </a:extLst>
          </p:cNvPr>
          <p:cNvSpPr txBox="1"/>
          <p:nvPr/>
        </p:nvSpPr>
        <p:spPr>
          <a:xfrm>
            <a:off x="5620145" y="3900246"/>
            <a:ext cx="186686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Александр Столетов</a:t>
            </a:r>
            <a:endParaRPr lang="en-US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(18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39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- 1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896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8" name="Picture 4" descr="Эйнштейн, Альберт — Википедия">
            <a:extLst>
              <a:ext uri="{FF2B5EF4-FFF2-40B4-BE49-F238E27FC236}">
                <a16:creationId xmlns:a16="http://schemas.microsoft.com/office/drawing/2014/main" id="{B01B2817-DDF1-4360-997A-CB2C29564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 r="3201"/>
          <a:stretch/>
        </p:blipFill>
        <p:spPr bwMode="auto">
          <a:xfrm>
            <a:off x="8484505" y="1506145"/>
            <a:ext cx="1714978" cy="23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49A3FA-0016-4390-B394-F0A0C2AD4DCF}"/>
              </a:ext>
            </a:extLst>
          </p:cNvPr>
          <p:cNvSpPr txBox="1"/>
          <p:nvPr/>
        </p:nvSpPr>
        <p:spPr>
          <a:xfrm>
            <a:off x="6198094" y="4026988"/>
            <a:ext cx="6196612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Albert Einstein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(1879 – 1955)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98;g22b2e51cd7b_0_48">
            <a:extLst>
              <a:ext uri="{FF2B5EF4-FFF2-40B4-BE49-F238E27FC236}">
                <a16:creationId xmlns:a16="http://schemas.microsoft.com/office/drawing/2014/main" id="{9BF0272F-86A9-4689-9FCA-79C8EFE153E7}"/>
              </a:ext>
            </a:extLst>
          </p:cNvPr>
          <p:cNvSpPr/>
          <p:nvPr/>
        </p:nvSpPr>
        <p:spPr>
          <a:xfrm>
            <a:off x="6299307" y="4994371"/>
            <a:ext cx="2919190" cy="108204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30;p5">
            <a:extLst>
              <a:ext uri="{FF2B5EF4-FFF2-40B4-BE49-F238E27FC236}">
                <a16:creationId xmlns:a16="http://schemas.microsoft.com/office/drawing/2014/main" id="{2981989F-0306-4239-85A0-E39035B37E9F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37;p5">
            <a:extLst>
              <a:ext uri="{FF2B5EF4-FFF2-40B4-BE49-F238E27FC236}">
                <a16:creationId xmlns:a16="http://schemas.microsoft.com/office/drawing/2014/main" id="{A5606F47-6893-4BF3-AC97-764C2236AA35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39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29e0665a3e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7" name="Google Shape;47;g229e0665a3e_0_107"/>
          <p:cNvSpPr/>
          <p:nvPr/>
        </p:nvSpPr>
        <p:spPr>
          <a:xfrm>
            <a:off x="-3033441" y="3690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229e0665a3e_0_107"/>
          <p:cNvSpPr/>
          <p:nvPr/>
        </p:nvSpPr>
        <p:spPr>
          <a:xfrm>
            <a:off x="-1987392" y="9481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229e0665a3e_0_107"/>
          <p:cNvSpPr/>
          <p:nvPr/>
        </p:nvSpPr>
        <p:spPr>
          <a:xfrm>
            <a:off x="-1987392" y="-2100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g229e0665a3e_0_107"/>
          <p:cNvSpPr/>
          <p:nvPr/>
        </p:nvSpPr>
        <p:spPr>
          <a:xfrm>
            <a:off x="-941342" y="36901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g229e0665a3e_0_107"/>
          <p:cNvSpPr/>
          <p:nvPr/>
        </p:nvSpPr>
        <p:spPr>
          <a:xfrm>
            <a:off x="-3033441" y="15024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229e0665a3e_0_107"/>
          <p:cNvSpPr/>
          <p:nvPr/>
        </p:nvSpPr>
        <p:spPr>
          <a:xfrm>
            <a:off x="-941342" y="152074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g229e0665a3e_0_107"/>
          <p:cNvSpPr/>
          <p:nvPr/>
        </p:nvSpPr>
        <p:spPr>
          <a:xfrm>
            <a:off x="-1981810" y="209337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29e0665a3e_0_107"/>
          <p:cNvSpPr/>
          <p:nvPr/>
        </p:nvSpPr>
        <p:spPr>
          <a:xfrm>
            <a:off x="-3022279" y="265020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29e0665a3e_0_107"/>
          <p:cNvSpPr/>
          <p:nvPr/>
        </p:nvSpPr>
        <p:spPr>
          <a:xfrm>
            <a:off x="-941342" y="-77887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229e0665a3e_0_107"/>
          <p:cNvSpPr/>
          <p:nvPr/>
        </p:nvSpPr>
        <p:spPr>
          <a:xfrm>
            <a:off x="-941342" y="-19370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g229e0665a3e_0_107"/>
          <p:cNvSpPr/>
          <p:nvPr/>
        </p:nvSpPr>
        <p:spPr>
          <a:xfrm>
            <a:off x="104708" y="-1357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229e0665a3e_0_107"/>
          <p:cNvSpPr/>
          <p:nvPr/>
        </p:nvSpPr>
        <p:spPr>
          <a:xfrm>
            <a:off x="99127" y="9543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g229e0665a3e_0_107"/>
          <p:cNvSpPr/>
          <p:nvPr/>
        </p:nvSpPr>
        <p:spPr>
          <a:xfrm>
            <a:off x="99127" y="-2038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g229e0665a3e_0_107"/>
          <p:cNvSpPr/>
          <p:nvPr/>
        </p:nvSpPr>
        <p:spPr>
          <a:xfrm>
            <a:off x="1145176" y="3752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229e0665a3e_0_107"/>
          <p:cNvSpPr/>
          <p:nvPr/>
        </p:nvSpPr>
        <p:spPr>
          <a:xfrm>
            <a:off x="1150758" y="-77664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229e0665a3e_0_107"/>
          <p:cNvSpPr/>
          <p:nvPr/>
        </p:nvSpPr>
        <p:spPr>
          <a:xfrm>
            <a:off x="1150758" y="-19348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229e0665a3e_0_107"/>
          <p:cNvSpPr/>
          <p:nvPr/>
        </p:nvSpPr>
        <p:spPr>
          <a:xfrm>
            <a:off x="2196807" y="-13557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229e0665a3e_0_107"/>
          <p:cNvSpPr/>
          <p:nvPr/>
        </p:nvSpPr>
        <p:spPr>
          <a:xfrm>
            <a:off x="1155725" y="26818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229e0665a3e_0_107"/>
          <p:cNvSpPr/>
          <p:nvPr/>
        </p:nvSpPr>
        <p:spPr>
          <a:xfrm>
            <a:off x="1155725" y="15236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229e0665a3e_0_107"/>
          <p:cNvSpPr/>
          <p:nvPr/>
        </p:nvSpPr>
        <p:spPr>
          <a:xfrm>
            <a:off x="2201775" y="21027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229e0665a3e_0_107"/>
          <p:cNvSpPr/>
          <p:nvPr/>
        </p:nvSpPr>
        <p:spPr>
          <a:xfrm>
            <a:off x="-925211" y="267416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229e0665a3e_0_107"/>
          <p:cNvSpPr/>
          <p:nvPr/>
        </p:nvSpPr>
        <p:spPr>
          <a:xfrm>
            <a:off x="126420" y="323063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229e0665a3e_0_107"/>
          <p:cNvSpPr/>
          <p:nvPr/>
        </p:nvSpPr>
        <p:spPr>
          <a:xfrm>
            <a:off x="119357" y="20815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229e0665a3e_0_107"/>
          <p:cNvSpPr/>
          <p:nvPr/>
        </p:nvSpPr>
        <p:spPr>
          <a:xfrm>
            <a:off x="2196194" y="94929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229e0665a3e_0_107"/>
          <p:cNvSpPr/>
          <p:nvPr/>
        </p:nvSpPr>
        <p:spPr>
          <a:xfrm>
            <a:off x="2196194" y="-2089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g229e0665a3e_0_107"/>
          <p:cNvSpPr/>
          <p:nvPr/>
        </p:nvSpPr>
        <p:spPr>
          <a:xfrm>
            <a:off x="3242243" y="37019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229e0665a3e_0_107"/>
          <p:cNvSpPr txBox="1"/>
          <p:nvPr/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29e0665a3e_0_107"/>
          <p:cNvSpPr txBox="1"/>
          <p:nvPr/>
        </p:nvSpPr>
        <p:spPr>
          <a:xfrm>
            <a:off x="2930428" y="2490976"/>
            <a:ext cx="6899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Современность</a:t>
            </a:r>
            <a:endParaRPr sz="4800" b="1" i="0" u="none" strike="noStrike" cap="none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5" name="Google Shape;75;g229e0665a3e_0_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5059" y="-1675679"/>
            <a:ext cx="2310296" cy="12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29e0665a3e_0_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74525" y="7619392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29e0665a3e_0_107"/>
          <p:cNvSpPr/>
          <p:nvPr/>
        </p:nvSpPr>
        <p:spPr>
          <a:xfrm>
            <a:off x="7737303" y="52827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229e0665a3e_0_107"/>
          <p:cNvSpPr/>
          <p:nvPr/>
        </p:nvSpPr>
        <p:spPr>
          <a:xfrm>
            <a:off x="8783352" y="58618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g229e0665a3e_0_107"/>
          <p:cNvSpPr/>
          <p:nvPr/>
        </p:nvSpPr>
        <p:spPr>
          <a:xfrm>
            <a:off x="8783352" y="47036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29e0665a3e_0_107"/>
          <p:cNvSpPr/>
          <p:nvPr/>
        </p:nvSpPr>
        <p:spPr>
          <a:xfrm>
            <a:off x="9829402" y="52827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229e0665a3e_0_107"/>
          <p:cNvSpPr/>
          <p:nvPr/>
        </p:nvSpPr>
        <p:spPr>
          <a:xfrm>
            <a:off x="6691253" y="58553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29e0665a3e_0_107"/>
          <p:cNvSpPr/>
          <p:nvPr/>
        </p:nvSpPr>
        <p:spPr>
          <a:xfrm>
            <a:off x="7737303" y="64161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29e0665a3e_0_107"/>
          <p:cNvSpPr/>
          <p:nvPr/>
        </p:nvSpPr>
        <p:spPr>
          <a:xfrm>
            <a:off x="9829402" y="64344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29e0665a3e_0_107"/>
          <p:cNvSpPr/>
          <p:nvPr/>
        </p:nvSpPr>
        <p:spPr>
          <a:xfrm>
            <a:off x="6702416" y="70087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29e0665a3e_0_107"/>
          <p:cNvSpPr/>
          <p:nvPr/>
        </p:nvSpPr>
        <p:spPr>
          <a:xfrm>
            <a:off x="8788934" y="700706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229e0665a3e_0_107"/>
          <p:cNvSpPr/>
          <p:nvPr/>
        </p:nvSpPr>
        <p:spPr>
          <a:xfrm>
            <a:off x="7748465" y="756389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229e0665a3e_0_107"/>
          <p:cNvSpPr/>
          <p:nvPr/>
        </p:nvSpPr>
        <p:spPr>
          <a:xfrm>
            <a:off x="9829402" y="413481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229e0665a3e_0_107"/>
          <p:cNvSpPr/>
          <p:nvPr/>
        </p:nvSpPr>
        <p:spPr>
          <a:xfrm>
            <a:off x="9829402" y="29766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29e0665a3e_0_107"/>
          <p:cNvSpPr/>
          <p:nvPr/>
        </p:nvSpPr>
        <p:spPr>
          <a:xfrm>
            <a:off x="10875452" y="35557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29e0665a3e_0_107"/>
          <p:cNvSpPr/>
          <p:nvPr/>
        </p:nvSpPr>
        <p:spPr>
          <a:xfrm>
            <a:off x="10869871" y="586807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229e0665a3e_0_107"/>
          <p:cNvSpPr/>
          <p:nvPr/>
        </p:nvSpPr>
        <p:spPr>
          <a:xfrm>
            <a:off x="10869871" y="47098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29e0665a3e_0_107"/>
          <p:cNvSpPr/>
          <p:nvPr/>
        </p:nvSpPr>
        <p:spPr>
          <a:xfrm>
            <a:off x="11915920" y="5288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29e0665a3e_0_107"/>
          <p:cNvSpPr/>
          <p:nvPr/>
        </p:nvSpPr>
        <p:spPr>
          <a:xfrm>
            <a:off x="11921502" y="413704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29e0665a3e_0_107"/>
          <p:cNvSpPr/>
          <p:nvPr/>
        </p:nvSpPr>
        <p:spPr>
          <a:xfrm>
            <a:off x="11921502" y="29788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29e0665a3e_0_107"/>
          <p:cNvSpPr/>
          <p:nvPr/>
        </p:nvSpPr>
        <p:spPr>
          <a:xfrm>
            <a:off x="12967551" y="35579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29e0665a3e_0_107"/>
          <p:cNvSpPr/>
          <p:nvPr/>
        </p:nvSpPr>
        <p:spPr>
          <a:xfrm>
            <a:off x="11926469" y="759549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29e0665a3e_0_107"/>
          <p:cNvSpPr/>
          <p:nvPr/>
        </p:nvSpPr>
        <p:spPr>
          <a:xfrm>
            <a:off x="11926469" y="64372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29e0665a3e_0_107"/>
          <p:cNvSpPr/>
          <p:nvPr/>
        </p:nvSpPr>
        <p:spPr>
          <a:xfrm>
            <a:off x="12972519" y="70163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29e0665a3e_0_107"/>
          <p:cNvSpPr/>
          <p:nvPr/>
        </p:nvSpPr>
        <p:spPr>
          <a:xfrm>
            <a:off x="9845533" y="75878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29e0665a3e_0_107"/>
          <p:cNvSpPr/>
          <p:nvPr/>
        </p:nvSpPr>
        <p:spPr>
          <a:xfrm>
            <a:off x="10897164" y="814432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29e0665a3e_0_107"/>
          <p:cNvSpPr/>
          <p:nvPr/>
        </p:nvSpPr>
        <p:spPr>
          <a:xfrm>
            <a:off x="10890101" y="69952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229e0665a3e_0_107"/>
          <p:cNvSpPr/>
          <p:nvPr/>
        </p:nvSpPr>
        <p:spPr>
          <a:xfrm>
            <a:off x="12966938" y="586298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29e0665a3e_0_107"/>
          <p:cNvSpPr/>
          <p:nvPr/>
        </p:nvSpPr>
        <p:spPr>
          <a:xfrm>
            <a:off x="12966938" y="47047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29e0665a3e_0_107"/>
          <p:cNvSpPr/>
          <p:nvPr/>
        </p:nvSpPr>
        <p:spPr>
          <a:xfrm>
            <a:off x="14012987" y="52838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Image 5">
            <a:extLst>
              <a:ext uri="{FF2B5EF4-FFF2-40B4-BE49-F238E27FC236}">
                <a16:creationId xmlns:a16="http://schemas.microsoft.com/office/drawing/2014/main" id="{38B7D727-0E3A-4BF0-939F-BAA1B762C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330" y="4044382"/>
            <a:ext cx="3881873" cy="2329123"/>
          </a:xfrm>
          <a:prstGeom prst="rect">
            <a:avLst/>
          </a:prstGeom>
        </p:spPr>
      </p:pic>
      <p:pic>
        <p:nvPicPr>
          <p:cNvPr id="106" name="Image 3">
            <a:extLst>
              <a:ext uri="{FF2B5EF4-FFF2-40B4-BE49-F238E27FC236}">
                <a16:creationId xmlns:a16="http://schemas.microsoft.com/office/drawing/2014/main" id="{2C9E0B5C-94B3-4AB7-BD29-E5EDF8678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029" y="2892957"/>
            <a:ext cx="3799375" cy="13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 природа света</a:t>
            </a:r>
          </a:p>
        </p:txBody>
      </p:sp>
      <p:sp>
        <p:nvSpPr>
          <p:cNvPr id="24" name="Google Shape;133;p5">
            <a:extLst>
              <a:ext uri="{FF2B5EF4-FFF2-40B4-BE49-F238E27FC236}">
                <a16:creationId xmlns:a16="http://schemas.microsoft.com/office/drawing/2014/main" id="{4D621E47-C52C-4AE8-B5DC-15B0E77BF8C0}"/>
              </a:ext>
            </a:extLst>
          </p:cNvPr>
          <p:cNvSpPr txBox="1"/>
          <p:nvPr/>
        </p:nvSpPr>
        <p:spPr>
          <a:xfrm>
            <a:off x="5816844" y="1296315"/>
            <a:ext cx="3709681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Однофотонная дифракция на 2 щелях (2013)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47CA93-775D-46E2-8603-FF7690261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335" y="2038350"/>
            <a:ext cx="5364140" cy="1783974"/>
          </a:xfrm>
          <a:prstGeom prst="rect">
            <a:avLst/>
          </a:prstGeom>
        </p:spPr>
      </p:pic>
      <p:sp>
        <p:nvSpPr>
          <p:cNvPr id="29" name="Google Shape;133;p5">
            <a:extLst>
              <a:ext uri="{FF2B5EF4-FFF2-40B4-BE49-F238E27FC236}">
                <a16:creationId xmlns:a16="http://schemas.microsoft.com/office/drawing/2014/main" id="{0C06915C-11FD-4FCB-B213-096D94B8F88D}"/>
              </a:ext>
            </a:extLst>
          </p:cNvPr>
          <p:cNvSpPr txBox="1"/>
          <p:nvPr/>
        </p:nvSpPr>
        <p:spPr>
          <a:xfrm>
            <a:off x="7464334" y="4646301"/>
            <a:ext cx="2328269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Как фотон интерферирует сам с собой?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B681EE-EDB5-4754-893B-8622E8139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74" y="1296315"/>
            <a:ext cx="2894596" cy="256394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8C148E-DD91-49CC-97B0-78EBCE33B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18" y="4038340"/>
            <a:ext cx="5938347" cy="2563939"/>
          </a:xfrm>
          <a:prstGeom prst="rect">
            <a:avLst/>
          </a:prstGeom>
        </p:spPr>
      </p:pic>
      <p:sp>
        <p:nvSpPr>
          <p:cNvPr id="32" name="Google Shape;130;p5">
            <a:extLst>
              <a:ext uri="{FF2B5EF4-FFF2-40B4-BE49-F238E27FC236}">
                <a16:creationId xmlns:a16="http://schemas.microsoft.com/office/drawing/2014/main" id="{C3068F98-5CA1-46B2-BE20-0D15BA8428B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37;p5">
            <a:extLst>
              <a:ext uri="{FF2B5EF4-FFF2-40B4-BE49-F238E27FC236}">
                <a16:creationId xmlns:a16="http://schemas.microsoft.com/office/drawing/2014/main" id="{98443240-4296-418E-8B1D-4E185402B412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Современность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8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 природа света</a:t>
            </a:r>
          </a:p>
        </p:txBody>
      </p:sp>
      <p:sp>
        <p:nvSpPr>
          <p:cNvPr id="24" name="Google Shape;133;p5">
            <a:extLst>
              <a:ext uri="{FF2B5EF4-FFF2-40B4-BE49-F238E27FC236}">
                <a16:creationId xmlns:a16="http://schemas.microsoft.com/office/drawing/2014/main" id="{4D621E47-C52C-4AE8-B5DC-15B0E77BF8C0}"/>
              </a:ext>
            </a:extLst>
          </p:cNvPr>
          <p:cNvSpPr txBox="1"/>
          <p:nvPr/>
        </p:nvSpPr>
        <p:spPr>
          <a:xfrm>
            <a:off x="5816844" y="1296315"/>
            <a:ext cx="3709681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Однофотонная дифракция на 2 щелях (2013)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F726B-FC23-4774-A247-73FC2A30D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74" y="1296315"/>
            <a:ext cx="2894596" cy="25639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AAE50D-15E2-4E2D-8009-04542213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18" y="4038340"/>
            <a:ext cx="5938347" cy="2563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47CA93-775D-46E2-8603-FF7690261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335" y="2038350"/>
            <a:ext cx="5364140" cy="17839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ECA291-E706-4AC3-9970-A8242D8DB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943" y="4554285"/>
            <a:ext cx="2752082" cy="442572"/>
          </a:xfrm>
          <a:prstGeom prst="rect">
            <a:avLst/>
          </a:prstGeom>
        </p:spPr>
      </p:pic>
      <p:sp>
        <p:nvSpPr>
          <p:cNvPr id="15" name="Google Shape;133;p5">
            <a:extLst>
              <a:ext uri="{FF2B5EF4-FFF2-40B4-BE49-F238E27FC236}">
                <a16:creationId xmlns:a16="http://schemas.microsoft.com/office/drawing/2014/main" id="{AEACEDBA-3A2A-415B-8001-A93BC230FB32}"/>
              </a:ext>
            </a:extLst>
          </p:cNvPr>
          <p:cNvSpPr txBox="1"/>
          <p:nvPr/>
        </p:nvSpPr>
        <p:spPr>
          <a:xfrm>
            <a:off x="6675144" y="3993396"/>
            <a:ext cx="3709681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Волновая функция фотона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7E7BC-24C8-48CE-9CF5-19C8B7F47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883" y="5365762"/>
            <a:ext cx="3257550" cy="1019175"/>
          </a:xfrm>
          <a:prstGeom prst="rect">
            <a:avLst/>
          </a:prstGeom>
        </p:spPr>
      </p:pic>
      <p:cxnSp>
        <p:nvCxnSpPr>
          <p:cNvPr id="18" name="Google Shape;195;g22b2e51cd7b_0_48">
            <a:extLst>
              <a:ext uri="{FF2B5EF4-FFF2-40B4-BE49-F238E27FC236}">
                <a16:creationId xmlns:a16="http://schemas.microsoft.com/office/drawing/2014/main" id="{5A0C2C20-26F9-4712-ADB1-ABB6EB94B938}"/>
              </a:ext>
            </a:extLst>
          </p:cNvPr>
          <p:cNvCxnSpPr>
            <a:cxnSpLocks/>
          </p:cNvCxnSpPr>
          <p:nvPr/>
        </p:nvCxnSpPr>
        <p:spPr>
          <a:xfrm>
            <a:off x="8600477" y="5061585"/>
            <a:ext cx="0" cy="25872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130;p5">
            <a:extLst>
              <a:ext uri="{FF2B5EF4-FFF2-40B4-BE49-F238E27FC236}">
                <a16:creationId xmlns:a16="http://schemas.microsoft.com/office/drawing/2014/main" id="{54EDD8F0-87F0-45C4-A669-833BD51554A4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7;p5">
            <a:extLst>
              <a:ext uri="{FF2B5EF4-FFF2-40B4-BE49-F238E27FC236}">
                <a16:creationId xmlns:a16="http://schemas.microsoft.com/office/drawing/2014/main" id="{1552BFE3-DD9D-4E46-B762-2EEA16811F87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Современность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75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29e0665a3e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7" name="Google Shape;47;g229e0665a3e_0_107"/>
          <p:cNvSpPr/>
          <p:nvPr/>
        </p:nvSpPr>
        <p:spPr>
          <a:xfrm>
            <a:off x="-3033441" y="3690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229e0665a3e_0_107"/>
          <p:cNvSpPr/>
          <p:nvPr/>
        </p:nvSpPr>
        <p:spPr>
          <a:xfrm>
            <a:off x="-1987392" y="9481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229e0665a3e_0_107"/>
          <p:cNvSpPr/>
          <p:nvPr/>
        </p:nvSpPr>
        <p:spPr>
          <a:xfrm>
            <a:off x="-1987392" y="-2100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g229e0665a3e_0_107"/>
          <p:cNvSpPr/>
          <p:nvPr/>
        </p:nvSpPr>
        <p:spPr>
          <a:xfrm>
            <a:off x="-941342" y="36901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g229e0665a3e_0_107"/>
          <p:cNvSpPr/>
          <p:nvPr/>
        </p:nvSpPr>
        <p:spPr>
          <a:xfrm>
            <a:off x="-3033441" y="15024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229e0665a3e_0_107"/>
          <p:cNvSpPr/>
          <p:nvPr/>
        </p:nvSpPr>
        <p:spPr>
          <a:xfrm>
            <a:off x="-941342" y="152074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g229e0665a3e_0_107"/>
          <p:cNvSpPr/>
          <p:nvPr/>
        </p:nvSpPr>
        <p:spPr>
          <a:xfrm>
            <a:off x="-1981810" y="209337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29e0665a3e_0_107"/>
          <p:cNvSpPr/>
          <p:nvPr/>
        </p:nvSpPr>
        <p:spPr>
          <a:xfrm>
            <a:off x="-3022279" y="265020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29e0665a3e_0_107"/>
          <p:cNvSpPr/>
          <p:nvPr/>
        </p:nvSpPr>
        <p:spPr>
          <a:xfrm>
            <a:off x="-941342" y="-77887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229e0665a3e_0_107"/>
          <p:cNvSpPr/>
          <p:nvPr/>
        </p:nvSpPr>
        <p:spPr>
          <a:xfrm>
            <a:off x="-941342" y="-19370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g229e0665a3e_0_107"/>
          <p:cNvSpPr/>
          <p:nvPr/>
        </p:nvSpPr>
        <p:spPr>
          <a:xfrm>
            <a:off x="104708" y="-1357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229e0665a3e_0_107"/>
          <p:cNvSpPr/>
          <p:nvPr/>
        </p:nvSpPr>
        <p:spPr>
          <a:xfrm>
            <a:off x="99127" y="9543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g229e0665a3e_0_107"/>
          <p:cNvSpPr/>
          <p:nvPr/>
        </p:nvSpPr>
        <p:spPr>
          <a:xfrm>
            <a:off x="99127" y="-2038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g229e0665a3e_0_107"/>
          <p:cNvSpPr/>
          <p:nvPr/>
        </p:nvSpPr>
        <p:spPr>
          <a:xfrm>
            <a:off x="1145176" y="3752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229e0665a3e_0_107"/>
          <p:cNvSpPr/>
          <p:nvPr/>
        </p:nvSpPr>
        <p:spPr>
          <a:xfrm>
            <a:off x="1150758" y="-77664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229e0665a3e_0_107"/>
          <p:cNvSpPr/>
          <p:nvPr/>
        </p:nvSpPr>
        <p:spPr>
          <a:xfrm>
            <a:off x="1150758" y="-19348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229e0665a3e_0_107"/>
          <p:cNvSpPr/>
          <p:nvPr/>
        </p:nvSpPr>
        <p:spPr>
          <a:xfrm>
            <a:off x="2196807" y="-13557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229e0665a3e_0_107"/>
          <p:cNvSpPr/>
          <p:nvPr/>
        </p:nvSpPr>
        <p:spPr>
          <a:xfrm>
            <a:off x="1155725" y="26818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229e0665a3e_0_107"/>
          <p:cNvSpPr/>
          <p:nvPr/>
        </p:nvSpPr>
        <p:spPr>
          <a:xfrm>
            <a:off x="1155725" y="15236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229e0665a3e_0_107"/>
          <p:cNvSpPr/>
          <p:nvPr/>
        </p:nvSpPr>
        <p:spPr>
          <a:xfrm>
            <a:off x="2201775" y="21027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229e0665a3e_0_107"/>
          <p:cNvSpPr/>
          <p:nvPr/>
        </p:nvSpPr>
        <p:spPr>
          <a:xfrm>
            <a:off x="-925211" y="267416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229e0665a3e_0_107"/>
          <p:cNvSpPr/>
          <p:nvPr/>
        </p:nvSpPr>
        <p:spPr>
          <a:xfrm>
            <a:off x="126420" y="323063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229e0665a3e_0_107"/>
          <p:cNvSpPr/>
          <p:nvPr/>
        </p:nvSpPr>
        <p:spPr>
          <a:xfrm>
            <a:off x="119357" y="20815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229e0665a3e_0_107"/>
          <p:cNvSpPr/>
          <p:nvPr/>
        </p:nvSpPr>
        <p:spPr>
          <a:xfrm>
            <a:off x="2196194" y="94929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229e0665a3e_0_107"/>
          <p:cNvSpPr/>
          <p:nvPr/>
        </p:nvSpPr>
        <p:spPr>
          <a:xfrm>
            <a:off x="2196194" y="-2089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g229e0665a3e_0_107"/>
          <p:cNvSpPr/>
          <p:nvPr/>
        </p:nvSpPr>
        <p:spPr>
          <a:xfrm>
            <a:off x="3242243" y="37019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229e0665a3e_0_107"/>
          <p:cNvSpPr txBox="1"/>
          <p:nvPr/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29e0665a3e_0_107"/>
          <p:cNvSpPr txBox="1"/>
          <p:nvPr/>
        </p:nvSpPr>
        <p:spPr>
          <a:xfrm>
            <a:off x="2930428" y="2490976"/>
            <a:ext cx="6899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Теория</a:t>
            </a:r>
            <a:endParaRPr sz="4800" b="1" i="0" u="none" strike="noStrike" cap="none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5" name="Google Shape;75;g229e0665a3e_0_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5059" y="-1675679"/>
            <a:ext cx="2310296" cy="12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29e0665a3e_0_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74525" y="7619392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29e0665a3e_0_107"/>
          <p:cNvSpPr/>
          <p:nvPr/>
        </p:nvSpPr>
        <p:spPr>
          <a:xfrm>
            <a:off x="7737303" y="52827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229e0665a3e_0_107"/>
          <p:cNvSpPr/>
          <p:nvPr/>
        </p:nvSpPr>
        <p:spPr>
          <a:xfrm>
            <a:off x="8783352" y="58618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g229e0665a3e_0_107"/>
          <p:cNvSpPr/>
          <p:nvPr/>
        </p:nvSpPr>
        <p:spPr>
          <a:xfrm>
            <a:off x="8783352" y="47036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29e0665a3e_0_107"/>
          <p:cNvSpPr/>
          <p:nvPr/>
        </p:nvSpPr>
        <p:spPr>
          <a:xfrm>
            <a:off x="9829402" y="52827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229e0665a3e_0_107"/>
          <p:cNvSpPr/>
          <p:nvPr/>
        </p:nvSpPr>
        <p:spPr>
          <a:xfrm>
            <a:off x="6691253" y="58553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29e0665a3e_0_107"/>
          <p:cNvSpPr/>
          <p:nvPr/>
        </p:nvSpPr>
        <p:spPr>
          <a:xfrm>
            <a:off x="7737303" y="64161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29e0665a3e_0_107"/>
          <p:cNvSpPr/>
          <p:nvPr/>
        </p:nvSpPr>
        <p:spPr>
          <a:xfrm>
            <a:off x="9829402" y="64344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29e0665a3e_0_107"/>
          <p:cNvSpPr/>
          <p:nvPr/>
        </p:nvSpPr>
        <p:spPr>
          <a:xfrm>
            <a:off x="6702416" y="70087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29e0665a3e_0_107"/>
          <p:cNvSpPr/>
          <p:nvPr/>
        </p:nvSpPr>
        <p:spPr>
          <a:xfrm>
            <a:off x="8788934" y="700706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229e0665a3e_0_107"/>
          <p:cNvSpPr/>
          <p:nvPr/>
        </p:nvSpPr>
        <p:spPr>
          <a:xfrm>
            <a:off x="7748465" y="756389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229e0665a3e_0_107"/>
          <p:cNvSpPr/>
          <p:nvPr/>
        </p:nvSpPr>
        <p:spPr>
          <a:xfrm>
            <a:off x="9829402" y="413481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229e0665a3e_0_107"/>
          <p:cNvSpPr/>
          <p:nvPr/>
        </p:nvSpPr>
        <p:spPr>
          <a:xfrm>
            <a:off x="9829402" y="29766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29e0665a3e_0_107"/>
          <p:cNvSpPr/>
          <p:nvPr/>
        </p:nvSpPr>
        <p:spPr>
          <a:xfrm>
            <a:off x="10875452" y="35557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29e0665a3e_0_107"/>
          <p:cNvSpPr/>
          <p:nvPr/>
        </p:nvSpPr>
        <p:spPr>
          <a:xfrm>
            <a:off x="10869871" y="586807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229e0665a3e_0_107"/>
          <p:cNvSpPr/>
          <p:nvPr/>
        </p:nvSpPr>
        <p:spPr>
          <a:xfrm>
            <a:off x="10869871" y="47098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29e0665a3e_0_107"/>
          <p:cNvSpPr/>
          <p:nvPr/>
        </p:nvSpPr>
        <p:spPr>
          <a:xfrm>
            <a:off x="11915920" y="5288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29e0665a3e_0_107"/>
          <p:cNvSpPr/>
          <p:nvPr/>
        </p:nvSpPr>
        <p:spPr>
          <a:xfrm>
            <a:off x="11921502" y="413704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29e0665a3e_0_107"/>
          <p:cNvSpPr/>
          <p:nvPr/>
        </p:nvSpPr>
        <p:spPr>
          <a:xfrm>
            <a:off x="11921502" y="29788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29e0665a3e_0_107"/>
          <p:cNvSpPr/>
          <p:nvPr/>
        </p:nvSpPr>
        <p:spPr>
          <a:xfrm>
            <a:off x="12967551" y="35579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29e0665a3e_0_107"/>
          <p:cNvSpPr/>
          <p:nvPr/>
        </p:nvSpPr>
        <p:spPr>
          <a:xfrm>
            <a:off x="11926469" y="759549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29e0665a3e_0_107"/>
          <p:cNvSpPr/>
          <p:nvPr/>
        </p:nvSpPr>
        <p:spPr>
          <a:xfrm>
            <a:off x="11926469" y="64372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29e0665a3e_0_107"/>
          <p:cNvSpPr/>
          <p:nvPr/>
        </p:nvSpPr>
        <p:spPr>
          <a:xfrm>
            <a:off x="12972519" y="70163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29e0665a3e_0_107"/>
          <p:cNvSpPr/>
          <p:nvPr/>
        </p:nvSpPr>
        <p:spPr>
          <a:xfrm>
            <a:off x="9845533" y="75878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29e0665a3e_0_107"/>
          <p:cNvSpPr/>
          <p:nvPr/>
        </p:nvSpPr>
        <p:spPr>
          <a:xfrm>
            <a:off x="10897164" y="814432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29e0665a3e_0_107"/>
          <p:cNvSpPr/>
          <p:nvPr/>
        </p:nvSpPr>
        <p:spPr>
          <a:xfrm>
            <a:off x="10890101" y="69952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229e0665a3e_0_107"/>
          <p:cNvSpPr/>
          <p:nvPr/>
        </p:nvSpPr>
        <p:spPr>
          <a:xfrm>
            <a:off x="12966938" y="586298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29e0665a3e_0_107"/>
          <p:cNvSpPr/>
          <p:nvPr/>
        </p:nvSpPr>
        <p:spPr>
          <a:xfrm>
            <a:off x="12966938" y="47047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29e0665a3e_0_107"/>
          <p:cNvSpPr/>
          <p:nvPr/>
        </p:nvSpPr>
        <p:spPr>
          <a:xfrm>
            <a:off x="14012987" y="52838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37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Атом + фотон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36569C-E210-4F6A-9B37-A6D69FA00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53"/>
          <a:stretch/>
        </p:blipFill>
        <p:spPr>
          <a:xfrm>
            <a:off x="260745" y="1142379"/>
            <a:ext cx="10022693" cy="5489508"/>
          </a:xfrm>
          <a:prstGeom prst="rect">
            <a:avLst/>
          </a:prstGeom>
        </p:spPr>
      </p:pic>
      <p:sp>
        <p:nvSpPr>
          <p:cNvPr id="19" name="Google Shape;130;p5">
            <a:extLst>
              <a:ext uri="{FF2B5EF4-FFF2-40B4-BE49-F238E27FC236}">
                <a16:creationId xmlns:a16="http://schemas.microsoft.com/office/drawing/2014/main" id="{598F5C2A-FA73-485E-9799-CC3E4D30AE1A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7;p5">
            <a:extLst>
              <a:ext uri="{FF2B5EF4-FFF2-40B4-BE49-F238E27FC236}">
                <a16:creationId xmlns:a16="http://schemas.microsoft.com/office/drawing/2014/main" id="{2EFA74B3-6615-4AB3-9A36-B702C0C70BD7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Теория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ru-RU" sz="1800" dirty="0">
                <a:solidFill>
                  <a:schemeClr val="tx1"/>
                </a:solidFill>
              </a:rPr>
              <a:t> Атом + фотон</a:t>
            </a:r>
            <a:endParaRPr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17E985-1B57-4A8F-BF31-E3503A75D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8" y="6058812"/>
            <a:ext cx="950595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9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Атом + фотон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36569C-E210-4F6A-9B37-A6D69FA00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7" t="19190" r="48836" b="63134"/>
          <a:stretch/>
        </p:blipFill>
        <p:spPr>
          <a:xfrm>
            <a:off x="674643" y="1571348"/>
            <a:ext cx="2325950" cy="11185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C4DC9-52A6-49B8-8243-5317FD86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43173" r="35375" b="25895"/>
          <a:stretch/>
        </p:blipFill>
        <p:spPr>
          <a:xfrm>
            <a:off x="475891" y="3378743"/>
            <a:ext cx="2609899" cy="1628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082E1-7654-49FF-BC40-4C7B7342AA47}"/>
              </a:ext>
            </a:extLst>
          </p:cNvPr>
          <p:cNvSpPr txBox="1"/>
          <p:nvPr/>
        </p:nvSpPr>
        <p:spPr>
          <a:xfrm>
            <a:off x="1546706" y="28442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+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62E33F59-DF82-460A-BA1D-9D1ADF55ADAF}"/>
              </a:ext>
            </a:extLst>
          </p:cNvPr>
          <p:cNvSpPr/>
          <p:nvPr/>
        </p:nvSpPr>
        <p:spPr>
          <a:xfrm rot="1883247">
            <a:off x="3758180" y="2851446"/>
            <a:ext cx="648070" cy="1118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231653-B775-43A5-BCE0-C80CDF32F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138" y="3637851"/>
            <a:ext cx="3438525" cy="419100"/>
          </a:xfrm>
          <a:prstGeom prst="rect">
            <a:avLst/>
          </a:prstGeom>
        </p:spPr>
      </p:pic>
      <p:sp>
        <p:nvSpPr>
          <p:cNvPr id="14" name="Google Shape;198;g22b2e51cd7b_0_48">
            <a:extLst>
              <a:ext uri="{FF2B5EF4-FFF2-40B4-BE49-F238E27FC236}">
                <a16:creationId xmlns:a16="http://schemas.microsoft.com/office/drawing/2014/main" id="{63196AE5-D6F2-4EA1-9450-545B33C3A316}"/>
              </a:ext>
            </a:extLst>
          </p:cNvPr>
          <p:cNvSpPr/>
          <p:nvPr/>
        </p:nvSpPr>
        <p:spPr>
          <a:xfrm>
            <a:off x="5171137" y="3299875"/>
            <a:ext cx="3511059" cy="108204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33;p5">
            <a:extLst>
              <a:ext uri="{FF2B5EF4-FFF2-40B4-BE49-F238E27FC236}">
                <a16:creationId xmlns:a16="http://schemas.microsoft.com/office/drawing/2014/main" id="{5D6897B0-1CB4-43FB-AA23-5710E03B2D1C}"/>
              </a:ext>
            </a:extLst>
          </p:cNvPr>
          <p:cNvSpPr txBox="1"/>
          <p:nvPr/>
        </p:nvSpPr>
        <p:spPr>
          <a:xfrm>
            <a:off x="4972515" y="4782016"/>
            <a:ext cx="3709681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Мнимая частота?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AEBE46-2B3F-4795-92D9-AB0F43D9C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080" y="5543666"/>
            <a:ext cx="4400550" cy="504825"/>
          </a:xfrm>
          <a:prstGeom prst="rect">
            <a:avLst/>
          </a:prstGeom>
        </p:spPr>
      </p:pic>
      <p:sp>
        <p:nvSpPr>
          <p:cNvPr id="24" name="Google Shape;130;p5">
            <a:extLst>
              <a:ext uri="{FF2B5EF4-FFF2-40B4-BE49-F238E27FC236}">
                <a16:creationId xmlns:a16="http://schemas.microsoft.com/office/drawing/2014/main" id="{70C8C578-626A-47A2-9271-F093A18FD5B3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7;p5">
            <a:extLst>
              <a:ext uri="{FF2B5EF4-FFF2-40B4-BE49-F238E27FC236}">
                <a16:creationId xmlns:a16="http://schemas.microsoft.com/office/drawing/2014/main" id="{B97110C2-22EA-4593-9791-57DD3F4C4431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Теория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ru-RU" sz="1800" dirty="0">
                <a:solidFill>
                  <a:schemeClr val="tx1"/>
                </a:solidFill>
              </a:rPr>
              <a:t> Атом + фотон</a:t>
            </a:r>
            <a:endParaRPr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0" name="Image 14">
            <a:extLst>
              <a:ext uri="{FF2B5EF4-FFF2-40B4-BE49-F238E27FC236}">
                <a16:creationId xmlns:a16="http://schemas.microsoft.com/office/drawing/2014/main" id="{48227E91-00C7-4A90-8F9F-E2E6B7D22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039" y="1158920"/>
            <a:ext cx="3332465" cy="18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1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13</a:t>
            </a:r>
            <a:endParaRPr dirty="0"/>
          </a:p>
        </p:txBody>
      </p:sp>
      <p:sp>
        <p:nvSpPr>
          <p:cNvPr id="145" name="Google Shape;145;p6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+ фотон</a:t>
            </a:r>
            <a:endParaRPr sz="3800" dirty="0"/>
          </a:p>
        </p:txBody>
      </p:sp>
      <p:pic>
        <p:nvPicPr>
          <p:cNvPr id="149" name="Google Shape;14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460" y="1340738"/>
            <a:ext cx="1510676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2343" y="2051425"/>
            <a:ext cx="5839925" cy="136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3095" y="3525743"/>
            <a:ext cx="5839925" cy="31778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 txBox="1"/>
          <p:nvPr/>
        </p:nvSpPr>
        <p:spPr>
          <a:xfrm>
            <a:off x="1597156" y="1302401"/>
            <a:ext cx="358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Уравнение Шрёдингера: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1420910" y="1234751"/>
            <a:ext cx="3194100" cy="50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" descr="Эрвин Шрёдингер в 1933 году">
            <a:extLst>
              <a:ext uri="{FF2B5EF4-FFF2-40B4-BE49-F238E27FC236}">
                <a16:creationId xmlns:a16="http://schemas.microsoft.com/office/drawing/2014/main" id="{1F2A1A8B-E88E-466F-864C-F26EE15C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05" y="1816185"/>
            <a:ext cx="2095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56391-A48B-43A3-BF22-FF663115E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1367" y="5204981"/>
            <a:ext cx="1866861" cy="493669"/>
          </a:xfrm>
          <a:prstGeom prst="rect">
            <a:avLst/>
          </a:prstGeom>
        </p:spPr>
      </p:pic>
      <p:sp>
        <p:nvSpPr>
          <p:cNvPr id="25" name="Google Shape;133;p5">
            <a:extLst>
              <a:ext uri="{FF2B5EF4-FFF2-40B4-BE49-F238E27FC236}">
                <a16:creationId xmlns:a16="http://schemas.microsoft.com/office/drawing/2014/main" id="{D2C8B966-2ACB-41CC-B849-919C6EC7E47B}"/>
              </a:ext>
            </a:extLst>
          </p:cNvPr>
          <p:cNvSpPr txBox="1"/>
          <p:nvPr/>
        </p:nvSpPr>
        <p:spPr>
          <a:xfrm>
            <a:off x="-86729" y="2052740"/>
            <a:ext cx="186686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Erwin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Rudolf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Josef Alexander Schrödinger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(1887 - 1961)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98;g22b2e51cd7b_0_48">
            <a:extLst>
              <a:ext uri="{FF2B5EF4-FFF2-40B4-BE49-F238E27FC236}">
                <a16:creationId xmlns:a16="http://schemas.microsoft.com/office/drawing/2014/main" id="{583D8900-FDBC-4371-AD11-4C73C4537BF1}"/>
              </a:ext>
            </a:extLst>
          </p:cNvPr>
          <p:cNvSpPr/>
          <p:nvPr/>
        </p:nvSpPr>
        <p:spPr>
          <a:xfrm>
            <a:off x="1540433" y="5150663"/>
            <a:ext cx="1977795" cy="64630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33;p5">
            <a:extLst>
              <a:ext uri="{FF2B5EF4-FFF2-40B4-BE49-F238E27FC236}">
                <a16:creationId xmlns:a16="http://schemas.microsoft.com/office/drawing/2014/main" id="{32F2839F-64D2-4257-8DA6-C24DBED750CA}"/>
              </a:ext>
            </a:extLst>
          </p:cNvPr>
          <p:cNvSpPr txBox="1"/>
          <p:nvPr/>
        </p:nvSpPr>
        <p:spPr>
          <a:xfrm>
            <a:off x="1755625" y="5780456"/>
            <a:ext cx="186686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Уравнение </a:t>
            </a:r>
            <a:r>
              <a:rPr lang="ru-RU" sz="1800" dirty="0" err="1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Шрёдингера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30;p5">
            <a:extLst>
              <a:ext uri="{FF2B5EF4-FFF2-40B4-BE49-F238E27FC236}">
                <a16:creationId xmlns:a16="http://schemas.microsoft.com/office/drawing/2014/main" id="{8B1DD121-9471-4A1A-873C-7F95810D08FD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37;p5">
            <a:extLst>
              <a:ext uri="{FF2B5EF4-FFF2-40B4-BE49-F238E27FC236}">
                <a16:creationId xmlns:a16="http://schemas.microsoft.com/office/drawing/2014/main" id="{11031B20-9FC7-45ED-A82B-67E06F3F3E9E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Теория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 Система атомов + фотон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29e0665a3e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47" name="Google Shape;47;g229e0665a3e_0_107"/>
          <p:cNvSpPr/>
          <p:nvPr/>
        </p:nvSpPr>
        <p:spPr>
          <a:xfrm>
            <a:off x="-3033441" y="3690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229e0665a3e_0_107"/>
          <p:cNvSpPr/>
          <p:nvPr/>
        </p:nvSpPr>
        <p:spPr>
          <a:xfrm>
            <a:off x="-1987392" y="9481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229e0665a3e_0_107"/>
          <p:cNvSpPr/>
          <p:nvPr/>
        </p:nvSpPr>
        <p:spPr>
          <a:xfrm>
            <a:off x="-1987392" y="-2100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g229e0665a3e_0_107"/>
          <p:cNvSpPr/>
          <p:nvPr/>
        </p:nvSpPr>
        <p:spPr>
          <a:xfrm>
            <a:off x="-941342" y="36901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g229e0665a3e_0_107"/>
          <p:cNvSpPr/>
          <p:nvPr/>
        </p:nvSpPr>
        <p:spPr>
          <a:xfrm>
            <a:off x="-3033441" y="15024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229e0665a3e_0_107"/>
          <p:cNvSpPr/>
          <p:nvPr/>
        </p:nvSpPr>
        <p:spPr>
          <a:xfrm>
            <a:off x="-941342" y="152074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g229e0665a3e_0_107"/>
          <p:cNvSpPr/>
          <p:nvPr/>
        </p:nvSpPr>
        <p:spPr>
          <a:xfrm>
            <a:off x="-1981810" y="209337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29e0665a3e_0_107"/>
          <p:cNvSpPr/>
          <p:nvPr/>
        </p:nvSpPr>
        <p:spPr>
          <a:xfrm>
            <a:off x="-3022279" y="265020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29e0665a3e_0_107"/>
          <p:cNvSpPr/>
          <p:nvPr/>
        </p:nvSpPr>
        <p:spPr>
          <a:xfrm>
            <a:off x="-941342" y="-77887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229e0665a3e_0_107"/>
          <p:cNvSpPr/>
          <p:nvPr/>
        </p:nvSpPr>
        <p:spPr>
          <a:xfrm>
            <a:off x="-941342" y="-19370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g229e0665a3e_0_107"/>
          <p:cNvSpPr/>
          <p:nvPr/>
        </p:nvSpPr>
        <p:spPr>
          <a:xfrm>
            <a:off x="104708" y="-1357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229e0665a3e_0_107"/>
          <p:cNvSpPr/>
          <p:nvPr/>
        </p:nvSpPr>
        <p:spPr>
          <a:xfrm>
            <a:off x="99127" y="9543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g229e0665a3e_0_107"/>
          <p:cNvSpPr/>
          <p:nvPr/>
        </p:nvSpPr>
        <p:spPr>
          <a:xfrm>
            <a:off x="99127" y="-2038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g229e0665a3e_0_107"/>
          <p:cNvSpPr/>
          <p:nvPr/>
        </p:nvSpPr>
        <p:spPr>
          <a:xfrm>
            <a:off x="1145176" y="3752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229e0665a3e_0_107"/>
          <p:cNvSpPr/>
          <p:nvPr/>
        </p:nvSpPr>
        <p:spPr>
          <a:xfrm>
            <a:off x="1150758" y="-77664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229e0665a3e_0_107"/>
          <p:cNvSpPr/>
          <p:nvPr/>
        </p:nvSpPr>
        <p:spPr>
          <a:xfrm>
            <a:off x="1150758" y="-19348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229e0665a3e_0_107"/>
          <p:cNvSpPr/>
          <p:nvPr/>
        </p:nvSpPr>
        <p:spPr>
          <a:xfrm>
            <a:off x="2196807" y="-135574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229e0665a3e_0_107"/>
          <p:cNvSpPr/>
          <p:nvPr/>
        </p:nvSpPr>
        <p:spPr>
          <a:xfrm>
            <a:off x="1155725" y="26818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229e0665a3e_0_107"/>
          <p:cNvSpPr/>
          <p:nvPr/>
        </p:nvSpPr>
        <p:spPr>
          <a:xfrm>
            <a:off x="1155725" y="15236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229e0665a3e_0_107"/>
          <p:cNvSpPr/>
          <p:nvPr/>
        </p:nvSpPr>
        <p:spPr>
          <a:xfrm>
            <a:off x="2201775" y="210270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229e0665a3e_0_107"/>
          <p:cNvSpPr/>
          <p:nvPr/>
        </p:nvSpPr>
        <p:spPr>
          <a:xfrm>
            <a:off x="-925211" y="267416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229e0665a3e_0_107"/>
          <p:cNvSpPr/>
          <p:nvPr/>
        </p:nvSpPr>
        <p:spPr>
          <a:xfrm>
            <a:off x="126420" y="323063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229e0665a3e_0_107"/>
          <p:cNvSpPr/>
          <p:nvPr/>
        </p:nvSpPr>
        <p:spPr>
          <a:xfrm>
            <a:off x="119357" y="20815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229e0665a3e_0_107"/>
          <p:cNvSpPr/>
          <p:nvPr/>
        </p:nvSpPr>
        <p:spPr>
          <a:xfrm>
            <a:off x="2196194" y="94929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229e0665a3e_0_107"/>
          <p:cNvSpPr/>
          <p:nvPr/>
        </p:nvSpPr>
        <p:spPr>
          <a:xfrm>
            <a:off x="2196194" y="-2089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g229e0665a3e_0_107"/>
          <p:cNvSpPr/>
          <p:nvPr/>
        </p:nvSpPr>
        <p:spPr>
          <a:xfrm>
            <a:off x="3242243" y="37019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229e0665a3e_0_107"/>
          <p:cNvSpPr txBox="1"/>
          <p:nvPr/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29e0665a3e_0_107"/>
          <p:cNvSpPr txBox="1"/>
          <p:nvPr/>
        </p:nvSpPr>
        <p:spPr>
          <a:xfrm>
            <a:off x="2930428" y="2490976"/>
            <a:ext cx="6899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История</a:t>
            </a:r>
            <a:endParaRPr sz="4800" b="1" i="0" u="none" strike="noStrike" cap="none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5" name="Google Shape;75;g229e0665a3e_0_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5059" y="-1675679"/>
            <a:ext cx="2310296" cy="12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29e0665a3e_0_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74525" y="7619392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29e0665a3e_0_107"/>
          <p:cNvSpPr/>
          <p:nvPr/>
        </p:nvSpPr>
        <p:spPr>
          <a:xfrm>
            <a:off x="7737303" y="52827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229e0665a3e_0_107"/>
          <p:cNvSpPr/>
          <p:nvPr/>
        </p:nvSpPr>
        <p:spPr>
          <a:xfrm>
            <a:off x="8783352" y="586180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g229e0665a3e_0_107"/>
          <p:cNvSpPr/>
          <p:nvPr/>
        </p:nvSpPr>
        <p:spPr>
          <a:xfrm>
            <a:off x="8783352" y="47036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29e0665a3e_0_107"/>
          <p:cNvSpPr/>
          <p:nvPr/>
        </p:nvSpPr>
        <p:spPr>
          <a:xfrm>
            <a:off x="9829402" y="528270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229e0665a3e_0_107"/>
          <p:cNvSpPr/>
          <p:nvPr/>
        </p:nvSpPr>
        <p:spPr>
          <a:xfrm>
            <a:off x="6691253" y="58553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29e0665a3e_0_107"/>
          <p:cNvSpPr/>
          <p:nvPr/>
        </p:nvSpPr>
        <p:spPr>
          <a:xfrm>
            <a:off x="7737303" y="64161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29e0665a3e_0_107"/>
          <p:cNvSpPr/>
          <p:nvPr/>
        </p:nvSpPr>
        <p:spPr>
          <a:xfrm>
            <a:off x="9829402" y="643443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29e0665a3e_0_107"/>
          <p:cNvSpPr/>
          <p:nvPr/>
        </p:nvSpPr>
        <p:spPr>
          <a:xfrm>
            <a:off x="6702416" y="70087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29e0665a3e_0_107"/>
          <p:cNvSpPr/>
          <p:nvPr/>
        </p:nvSpPr>
        <p:spPr>
          <a:xfrm>
            <a:off x="8788934" y="700706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229e0665a3e_0_107"/>
          <p:cNvSpPr/>
          <p:nvPr/>
        </p:nvSpPr>
        <p:spPr>
          <a:xfrm>
            <a:off x="7748465" y="756389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229e0665a3e_0_107"/>
          <p:cNvSpPr/>
          <p:nvPr/>
        </p:nvSpPr>
        <p:spPr>
          <a:xfrm>
            <a:off x="9829402" y="413481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229e0665a3e_0_107"/>
          <p:cNvSpPr/>
          <p:nvPr/>
        </p:nvSpPr>
        <p:spPr>
          <a:xfrm>
            <a:off x="9829402" y="29766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29e0665a3e_0_107"/>
          <p:cNvSpPr/>
          <p:nvPr/>
        </p:nvSpPr>
        <p:spPr>
          <a:xfrm>
            <a:off x="10875452" y="3555714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29e0665a3e_0_107"/>
          <p:cNvSpPr/>
          <p:nvPr/>
        </p:nvSpPr>
        <p:spPr>
          <a:xfrm>
            <a:off x="10869871" y="586807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229e0665a3e_0_107"/>
          <p:cNvSpPr/>
          <p:nvPr/>
        </p:nvSpPr>
        <p:spPr>
          <a:xfrm>
            <a:off x="10869871" y="47098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tile tx="0" ty="0" sx="99999" sy="99999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29e0665a3e_0_107"/>
          <p:cNvSpPr/>
          <p:nvPr/>
        </p:nvSpPr>
        <p:spPr>
          <a:xfrm>
            <a:off x="11915920" y="528897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29e0665a3e_0_107"/>
          <p:cNvSpPr/>
          <p:nvPr/>
        </p:nvSpPr>
        <p:spPr>
          <a:xfrm>
            <a:off x="11921502" y="413704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29e0665a3e_0_107"/>
          <p:cNvSpPr/>
          <p:nvPr/>
        </p:nvSpPr>
        <p:spPr>
          <a:xfrm>
            <a:off x="11921502" y="29788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29e0665a3e_0_107"/>
          <p:cNvSpPr/>
          <p:nvPr/>
        </p:nvSpPr>
        <p:spPr>
          <a:xfrm>
            <a:off x="12967551" y="355794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29e0665a3e_0_107"/>
          <p:cNvSpPr/>
          <p:nvPr/>
        </p:nvSpPr>
        <p:spPr>
          <a:xfrm>
            <a:off x="11926469" y="7595493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29e0665a3e_0_107"/>
          <p:cNvSpPr/>
          <p:nvPr/>
        </p:nvSpPr>
        <p:spPr>
          <a:xfrm>
            <a:off x="11926469" y="64372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29e0665a3e_0_107"/>
          <p:cNvSpPr/>
          <p:nvPr/>
        </p:nvSpPr>
        <p:spPr>
          <a:xfrm>
            <a:off x="12972519" y="7016392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29e0665a3e_0_107"/>
          <p:cNvSpPr/>
          <p:nvPr/>
        </p:nvSpPr>
        <p:spPr>
          <a:xfrm>
            <a:off x="9845533" y="7587855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29e0665a3e_0_107"/>
          <p:cNvSpPr/>
          <p:nvPr/>
        </p:nvSpPr>
        <p:spPr>
          <a:xfrm>
            <a:off x="10897164" y="814432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29e0665a3e_0_107"/>
          <p:cNvSpPr/>
          <p:nvPr/>
        </p:nvSpPr>
        <p:spPr>
          <a:xfrm>
            <a:off x="10890101" y="699526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229e0665a3e_0_107"/>
          <p:cNvSpPr/>
          <p:nvPr/>
        </p:nvSpPr>
        <p:spPr>
          <a:xfrm>
            <a:off x="12966938" y="5862988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29e0665a3e_0_107"/>
          <p:cNvSpPr/>
          <p:nvPr/>
        </p:nvSpPr>
        <p:spPr>
          <a:xfrm>
            <a:off x="12966938" y="4704786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29e0665a3e_0_107"/>
          <p:cNvSpPr/>
          <p:nvPr/>
        </p:nvSpPr>
        <p:spPr>
          <a:xfrm>
            <a:off x="14012987" y="5283887"/>
            <a:ext cx="1343400" cy="1158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E8441F7-08D4-4CAC-BAAB-55EF15AA7D92}"/>
              </a:ext>
            </a:extLst>
          </p:cNvPr>
          <p:cNvGrpSpPr/>
          <p:nvPr/>
        </p:nvGrpSpPr>
        <p:grpSpPr>
          <a:xfrm>
            <a:off x="4429345" y="3096869"/>
            <a:ext cx="5839925" cy="2308905"/>
            <a:chOff x="4511557" y="3429000"/>
            <a:chExt cx="5839925" cy="2308905"/>
          </a:xfrm>
        </p:grpSpPr>
        <p:pic>
          <p:nvPicPr>
            <p:cNvPr id="160" name="Google Shape;160;p6"/>
            <p:cNvPicPr preferRelativeResize="0"/>
            <p:nvPr/>
          </p:nvPicPr>
          <p:blipFill rotWithShape="1">
            <a:blip r:embed="rId3">
              <a:alphaModFix/>
            </a:blip>
            <a:srcRect t="39363"/>
            <a:stretch/>
          </p:blipFill>
          <p:spPr>
            <a:xfrm>
              <a:off x="4511557" y="3810962"/>
              <a:ext cx="5839925" cy="1926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4DAA259-49E7-491B-BBDE-C58546F8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798" y="3429000"/>
              <a:ext cx="2689342" cy="71371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EF92502-1BFD-4EBF-9AE1-4C6D2EE9E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0469" y="3900915"/>
              <a:ext cx="1800225" cy="514350"/>
            </a:xfrm>
            <a:prstGeom prst="rect">
              <a:avLst/>
            </a:prstGeom>
          </p:spPr>
        </p:pic>
      </p:grpSp>
      <p:pic>
        <p:nvPicPr>
          <p:cNvPr id="143" name="Google Shape;14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14</a:t>
            </a:r>
            <a:endParaRPr dirty="0"/>
          </a:p>
        </p:txBody>
      </p:sp>
      <p:sp>
        <p:nvSpPr>
          <p:cNvPr id="145" name="Google Shape;145;p6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+ фотон</a:t>
            </a:r>
            <a:endParaRPr sz="3800" dirty="0"/>
          </a:p>
        </p:txBody>
      </p:sp>
      <p:pic>
        <p:nvPicPr>
          <p:cNvPr id="149" name="Google Shape;149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9460" y="1340738"/>
            <a:ext cx="1510676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92343" y="2051425"/>
            <a:ext cx="5839925" cy="136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7;g22b2e51cd7b_0_48">
            <a:extLst>
              <a:ext uri="{FF2B5EF4-FFF2-40B4-BE49-F238E27FC236}">
                <a16:creationId xmlns:a16="http://schemas.microsoft.com/office/drawing/2014/main" id="{DE9F2B63-6CA5-4751-A150-6E3DD92BA6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79866"/>
          <a:stretch/>
        </p:blipFill>
        <p:spPr>
          <a:xfrm>
            <a:off x="465898" y="2773425"/>
            <a:ext cx="48319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8;g22b2e51cd7b_0_48">
            <a:extLst>
              <a:ext uri="{FF2B5EF4-FFF2-40B4-BE49-F238E27FC236}">
                <a16:creationId xmlns:a16="http://schemas.microsoft.com/office/drawing/2014/main" id="{C75C393A-FFE4-4174-990A-321A10DED40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3877" y="2077475"/>
            <a:ext cx="22839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94;g22b2e51cd7b_0_48">
            <a:extLst>
              <a:ext uri="{FF2B5EF4-FFF2-40B4-BE49-F238E27FC236}">
                <a16:creationId xmlns:a16="http://schemas.microsoft.com/office/drawing/2014/main" id="{1E8A2DFB-3117-4E7E-AA4D-D627CFFD988D}"/>
              </a:ext>
            </a:extLst>
          </p:cNvPr>
          <p:cNvSpPr txBox="1"/>
          <p:nvPr/>
        </p:nvSpPr>
        <p:spPr>
          <a:xfrm>
            <a:off x="465900" y="1584925"/>
            <a:ext cx="317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</a:rPr>
              <a:t>матричные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элементы</a:t>
            </a:r>
            <a:r>
              <a:rPr lang="en-US" sz="1800" dirty="0">
                <a:solidFill>
                  <a:schemeClr val="dk1"/>
                </a:solidFill>
              </a:rPr>
              <a:t>: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22" name="Google Shape;194;g22b2e51cd7b_0_48">
            <a:extLst>
              <a:ext uri="{FF2B5EF4-FFF2-40B4-BE49-F238E27FC236}">
                <a16:creationId xmlns:a16="http://schemas.microsoft.com/office/drawing/2014/main" id="{4A2844B0-674F-4EA7-82EA-DF9AF09ED460}"/>
              </a:ext>
            </a:extLst>
          </p:cNvPr>
          <p:cNvSpPr txBox="1"/>
          <p:nvPr/>
        </p:nvSpPr>
        <p:spPr>
          <a:xfrm>
            <a:off x="1144525" y="2866041"/>
            <a:ext cx="3171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Характеризует взаимодействие между атомами посредством </a:t>
            </a:r>
            <a:r>
              <a:rPr lang="ru-RU" sz="1800" dirty="0" err="1">
                <a:solidFill>
                  <a:schemeClr val="dk1"/>
                </a:solidFill>
              </a:rPr>
              <a:t>переизлучения</a:t>
            </a:r>
            <a:r>
              <a:rPr lang="ru-RU" sz="1800" dirty="0">
                <a:solidFill>
                  <a:schemeClr val="dk1"/>
                </a:solidFill>
              </a:rPr>
              <a:t> фотона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8" name="Google Shape;189;g22b2e51cd7b_0_48">
            <a:extLst>
              <a:ext uri="{FF2B5EF4-FFF2-40B4-BE49-F238E27FC236}">
                <a16:creationId xmlns:a16="http://schemas.microsoft.com/office/drawing/2014/main" id="{5D26750A-340B-47B5-86FF-7957E075ACC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37110" y="5168637"/>
            <a:ext cx="3007756" cy="7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91;g22b2e51cd7b_0_48">
            <a:extLst>
              <a:ext uri="{FF2B5EF4-FFF2-40B4-BE49-F238E27FC236}">
                <a16:creationId xmlns:a16="http://schemas.microsoft.com/office/drawing/2014/main" id="{C9B3B2A7-E095-42B4-8143-5AE31E742139}"/>
              </a:ext>
            </a:extLst>
          </p:cNvPr>
          <p:cNvSpPr txBox="1"/>
          <p:nvPr/>
        </p:nvSpPr>
        <p:spPr>
          <a:xfrm>
            <a:off x="260747" y="6110787"/>
            <a:ext cx="228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частота перехода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30" name="Google Shape;192;g22b2e51cd7b_0_48">
            <a:extLst>
              <a:ext uri="{FF2B5EF4-FFF2-40B4-BE49-F238E27FC236}">
                <a16:creationId xmlns:a16="http://schemas.microsoft.com/office/drawing/2014/main" id="{C72663C6-5336-4DB7-997F-88EF92F80CCC}"/>
              </a:ext>
            </a:extLst>
          </p:cNvPr>
          <p:cNvSpPr txBox="1"/>
          <p:nvPr/>
        </p:nvSpPr>
        <p:spPr>
          <a:xfrm>
            <a:off x="2442884" y="6126087"/>
            <a:ext cx="228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коллективный сдвиг частоты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" name="Google Shape;193;g22b2e51cd7b_0_48">
            <a:extLst>
              <a:ext uri="{FF2B5EF4-FFF2-40B4-BE49-F238E27FC236}">
                <a16:creationId xmlns:a16="http://schemas.microsoft.com/office/drawing/2014/main" id="{964D2630-2468-499A-AA3A-55B9640B0582}"/>
              </a:ext>
            </a:extLst>
          </p:cNvPr>
          <p:cNvSpPr txBox="1"/>
          <p:nvPr/>
        </p:nvSpPr>
        <p:spPr>
          <a:xfrm>
            <a:off x="4730848" y="5966099"/>
            <a:ext cx="174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коллективный темп эмиссии</a:t>
            </a:r>
            <a:endParaRPr sz="2000" u="sng">
              <a:solidFill>
                <a:schemeClr val="dk1"/>
              </a:solidFill>
            </a:endParaRPr>
          </a:p>
        </p:txBody>
      </p:sp>
      <p:cxnSp>
        <p:nvCxnSpPr>
          <p:cNvPr id="32" name="Google Shape;197;g22b2e51cd7b_0_48">
            <a:extLst>
              <a:ext uri="{FF2B5EF4-FFF2-40B4-BE49-F238E27FC236}">
                <a16:creationId xmlns:a16="http://schemas.microsoft.com/office/drawing/2014/main" id="{54CFE1AC-355D-4A0F-8635-25BAB360B34B}"/>
              </a:ext>
            </a:extLst>
          </p:cNvPr>
          <p:cNvCxnSpPr/>
          <p:nvPr/>
        </p:nvCxnSpPr>
        <p:spPr>
          <a:xfrm rot="10800000">
            <a:off x="4726773" y="5619824"/>
            <a:ext cx="610800" cy="276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" name="Google Shape;195;g22b2e51cd7b_0_48">
            <a:extLst>
              <a:ext uri="{FF2B5EF4-FFF2-40B4-BE49-F238E27FC236}">
                <a16:creationId xmlns:a16="http://schemas.microsoft.com/office/drawing/2014/main" id="{BC988DA2-0DAF-434B-838C-4FD847E20B1D}"/>
              </a:ext>
            </a:extLst>
          </p:cNvPr>
          <p:cNvCxnSpPr/>
          <p:nvPr/>
        </p:nvCxnSpPr>
        <p:spPr>
          <a:xfrm rot="10800000" flipH="1">
            <a:off x="1954125" y="5807200"/>
            <a:ext cx="440700" cy="359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196;g22b2e51cd7b_0_48">
            <a:extLst>
              <a:ext uri="{FF2B5EF4-FFF2-40B4-BE49-F238E27FC236}">
                <a16:creationId xmlns:a16="http://schemas.microsoft.com/office/drawing/2014/main" id="{F4E8C700-5CE8-44FB-A14E-59F5FAB2C82A}"/>
              </a:ext>
            </a:extLst>
          </p:cNvPr>
          <p:cNvCxnSpPr/>
          <p:nvPr/>
        </p:nvCxnSpPr>
        <p:spPr>
          <a:xfrm rot="10800000">
            <a:off x="3306050" y="5783200"/>
            <a:ext cx="0" cy="40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Google Shape;130;p5">
            <a:extLst>
              <a:ext uri="{FF2B5EF4-FFF2-40B4-BE49-F238E27FC236}">
                <a16:creationId xmlns:a16="http://schemas.microsoft.com/office/drawing/2014/main" id="{9FF146D7-30C9-4B73-873A-42B3D531D62C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37;p5">
            <a:extLst>
              <a:ext uri="{FF2B5EF4-FFF2-40B4-BE49-F238E27FC236}">
                <a16:creationId xmlns:a16="http://schemas.microsoft.com/office/drawing/2014/main" id="{4F1FB68D-ACD0-4074-8FB8-E62C095DA993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Теория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 Система атомов + фотон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05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2b2e51cd7b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2b2e51cd7b_0_48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</a:t>
            </a:r>
            <a:endParaRPr dirty="0"/>
          </a:p>
        </p:txBody>
      </p:sp>
      <p:sp>
        <p:nvSpPr>
          <p:cNvPr id="171" name="Google Shape;171;g22b2e51cd7b_0_48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22b2e51cd7b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2b2e51cd7b_0_48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+ фотон</a:t>
            </a:r>
            <a:endParaRPr lang="ru-RU" sz="3800" dirty="0"/>
          </a:p>
        </p:txBody>
      </p:sp>
      <p:pic>
        <p:nvPicPr>
          <p:cNvPr id="175" name="Google Shape;175;g22b2e51cd7b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7150" y="1320675"/>
            <a:ext cx="1510676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2b2e51cd7b_0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9737" y="4064725"/>
            <a:ext cx="1383993" cy="205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2b2e51cd7b_0_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1575" y="4820875"/>
            <a:ext cx="534593" cy="5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2b2e51cd7b_0_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60281" y="4820878"/>
            <a:ext cx="467381" cy="5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2b2e51cd7b_0_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40575" y="5014050"/>
            <a:ext cx="534600" cy="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2b2e51cd7b_0_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541120">
            <a:off x="7950400" y="4385100"/>
            <a:ext cx="534600" cy="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2b2e51cd7b_0_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600000">
            <a:off x="8859575" y="4404450"/>
            <a:ext cx="534600" cy="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2b2e51cd7b_0_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46375" y="2051425"/>
            <a:ext cx="6385894" cy="142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g22b2e51cd7b_0_48"/>
          <p:cNvCxnSpPr/>
          <p:nvPr/>
        </p:nvCxnSpPr>
        <p:spPr>
          <a:xfrm rot="10800000">
            <a:off x="9087950" y="4890113"/>
            <a:ext cx="0" cy="36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4" name="Google Shape;184;g22b2e51cd7b_0_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164204" y="5325350"/>
            <a:ext cx="718243" cy="3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2b2e51cd7b_0_48"/>
          <p:cNvSpPr txBox="1"/>
          <p:nvPr/>
        </p:nvSpPr>
        <p:spPr>
          <a:xfrm>
            <a:off x="4799373" y="1282325"/>
            <a:ext cx="174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Eigenproblem</a:t>
            </a:r>
            <a:endParaRPr sz="2000" b="1"/>
          </a:p>
        </p:txBody>
      </p:sp>
      <p:pic>
        <p:nvPicPr>
          <p:cNvPr id="186" name="Google Shape;186;g22b2e51cd7b_0_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2325" y="4114475"/>
            <a:ext cx="3293537" cy="6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2b2e51cd7b_0_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5898" y="2773425"/>
            <a:ext cx="2399939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2b2e51cd7b_0_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3877" y="2077475"/>
            <a:ext cx="228397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2b2e51cd7b_0_4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89062" y="5158238"/>
            <a:ext cx="3007756" cy="7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2b2e51cd7b_0_48"/>
          <p:cNvSpPr txBox="1"/>
          <p:nvPr/>
        </p:nvSpPr>
        <p:spPr>
          <a:xfrm>
            <a:off x="379524" y="4110188"/>
            <a:ext cx="228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диполь-дипольное взаимодействие: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1" name="Google Shape;191;g22b2e51cd7b_0_48"/>
          <p:cNvSpPr txBox="1"/>
          <p:nvPr/>
        </p:nvSpPr>
        <p:spPr>
          <a:xfrm>
            <a:off x="212699" y="6100388"/>
            <a:ext cx="228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частота перехода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92" name="Google Shape;192;g22b2e51cd7b_0_48"/>
          <p:cNvSpPr txBox="1"/>
          <p:nvPr/>
        </p:nvSpPr>
        <p:spPr>
          <a:xfrm>
            <a:off x="2394836" y="6115688"/>
            <a:ext cx="228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коллективный сдвиг частоты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3" name="Google Shape;193;g22b2e51cd7b_0_48"/>
          <p:cNvSpPr txBox="1"/>
          <p:nvPr/>
        </p:nvSpPr>
        <p:spPr>
          <a:xfrm>
            <a:off x="4682800" y="5955700"/>
            <a:ext cx="174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коллективный темп эмиссии</a:t>
            </a:r>
            <a:endParaRPr sz="2000" u="sng">
              <a:solidFill>
                <a:schemeClr val="dk1"/>
              </a:solidFill>
            </a:endParaRPr>
          </a:p>
        </p:txBody>
      </p:sp>
      <p:sp>
        <p:nvSpPr>
          <p:cNvPr id="194" name="Google Shape;194;g22b2e51cd7b_0_48"/>
          <p:cNvSpPr txBox="1"/>
          <p:nvPr/>
        </p:nvSpPr>
        <p:spPr>
          <a:xfrm>
            <a:off x="465900" y="1584925"/>
            <a:ext cx="317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</a:rPr>
              <a:t>матричные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элементы</a:t>
            </a:r>
            <a:r>
              <a:rPr lang="en-US" sz="1800" dirty="0">
                <a:solidFill>
                  <a:schemeClr val="dk1"/>
                </a:solidFill>
              </a:rPr>
              <a:t>:</a:t>
            </a:r>
            <a:endParaRPr sz="2000" dirty="0">
              <a:solidFill>
                <a:schemeClr val="dk1"/>
              </a:solidFill>
            </a:endParaRPr>
          </a:p>
        </p:txBody>
      </p:sp>
      <p:cxnSp>
        <p:nvCxnSpPr>
          <p:cNvPr id="195" name="Google Shape;195;g22b2e51cd7b_0_48"/>
          <p:cNvCxnSpPr/>
          <p:nvPr/>
        </p:nvCxnSpPr>
        <p:spPr>
          <a:xfrm rot="10800000" flipH="1">
            <a:off x="1954125" y="5807200"/>
            <a:ext cx="440700" cy="359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g22b2e51cd7b_0_48"/>
          <p:cNvCxnSpPr/>
          <p:nvPr/>
        </p:nvCxnSpPr>
        <p:spPr>
          <a:xfrm rot="10800000">
            <a:off x="3306050" y="5783200"/>
            <a:ext cx="0" cy="40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g22b2e51cd7b_0_48"/>
          <p:cNvCxnSpPr/>
          <p:nvPr/>
        </p:nvCxnSpPr>
        <p:spPr>
          <a:xfrm rot="10800000">
            <a:off x="4678725" y="5609425"/>
            <a:ext cx="610800" cy="276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g22b2e51cd7b_0_48"/>
          <p:cNvSpPr/>
          <p:nvPr/>
        </p:nvSpPr>
        <p:spPr>
          <a:xfrm>
            <a:off x="4128600" y="1214688"/>
            <a:ext cx="3194100" cy="50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g22b2e51cd7b_0_4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117425" y="5932275"/>
            <a:ext cx="581025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2b2e51cd7b_0_48"/>
          <p:cNvSpPr txBox="1"/>
          <p:nvPr/>
        </p:nvSpPr>
        <p:spPr>
          <a:xfrm>
            <a:off x="5497125" y="6489414"/>
            <a:ext cx="496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A. Asenjo-Garcia et al.: Phys. Rev. X 7, 031024 (2017)</a:t>
            </a:r>
            <a:endParaRPr sz="1500"/>
          </a:p>
        </p:txBody>
      </p:sp>
      <p:pic>
        <p:nvPicPr>
          <p:cNvPr id="202" name="Google Shape;202;g22b2e51cd7b_0_48"/>
          <p:cNvPicPr preferRelativeResize="0"/>
          <p:nvPr/>
        </p:nvPicPr>
        <p:blipFill rotWithShape="1">
          <a:blip r:embed="rId17">
            <a:alphaModFix/>
          </a:blip>
          <a:srcRect l="15492" t="16378" r="21886" b="11757"/>
          <a:stretch/>
        </p:blipFill>
        <p:spPr>
          <a:xfrm>
            <a:off x="112969" y="5237312"/>
            <a:ext cx="886856" cy="5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0;p5">
            <a:extLst>
              <a:ext uri="{FF2B5EF4-FFF2-40B4-BE49-F238E27FC236}">
                <a16:creationId xmlns:a16="http://schemas.microsoft.com/office/drawing/2014/main" id="{0C51CCBF-FB22-430E-B8CE-8127B5AC7123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37;p5">
            <a:extLst>
              <a:ext uri="{FF2B5EF4-FFF2-40B4-BE49-F238E27FC236}">
                <a16:creationId xmlns:a16="http://schemas.microsoft.com/office/drawing/2014/main" id="{45F44C82-6ECB-4F6C-B4F0-5354EE0A8E4A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Теория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 Система атомов + фотон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2b2e51cd7b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2b2e51cd7b_0_48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16</a:t>
            </a:r>
            <a:endParaRPr dirty="0"/>
          </a:p>
        </p:txBody>
      </p:sp>
      <p:sp>
        <p:nvSpPr>
          <p:cNvPr id="171" name="Google Shape;171;g22b2e51cd7b_0_48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22b2e51cd7b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2b2e51cd7b_0_48"/>
          <p:cNvSpPr txBox="1"/>
          <p:nvPr/>
        </p:nvSpPr>
        <p:spPr>
          <a:xfrm>
            <a:off x="674643" y="93316"/>
            <a:ext cx="8922118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(холодных)</a:t>
            </a:r>
            <a:endParaRPr lang="ru-RU" sz="3800" dirty="0"/>
          </a:p>
        </p:txBody>
      </p:sp>
      <p:pic>
        <p:nvPicPr>
          <p:cNvPr id="199" name="Google Shape;199;g22b2e51cd7b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7425" y="5932275"/>
            <a:ext cx="581025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CCCE1A68-C072-4E0D-A68A-42ED5856D5C3}"/>
              </a:ext>
            </a:extLst>
          </p:cNvPr>
          <p:cNvSpPr txBox="1">
            <a:spLocks/>
          </p:cNvSpPr>
          <p:nvPr/>
        </p:nvSpPr>
        <p:spPr>
          <a:xfrm>
            <a:off x="1279560" y="1111398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Artificial structures of atoms</a:t>
            </a:r>
            <a:endParaRPr lang="ru-RU" dirty="0"/>
          </a:p>
        </p:txBody>
      </p:sp>
      <p:pic>
        <p:nvPicPr>
          <p:cNvPr id="37" name="Объект 3">
            <a:extLst>
              <a:ext uri="{FF2B5EF4-FFF2-40B4-BE49-F238E27FC236}">
                <a16:creationId xmlns:a16="http://schemas.microsoft.com/office/drawing/2014/main" id="{0D9CA90C-305D-468D-B8AE-C04C446DC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734" y="2888781"/>
            <a:ext cx="1992883" cy="129669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EF9843A-E580-45B6-B257-2F96A5F9C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295" y="2960108"/>
            <a:ext cx="2948623" cy="1172748"/>
          </a:xfrm>
          <a:prstGeom prst="rect">
            <a:avLst/>
          </a:prstGeom>
        </p:spPr>
      </p:pic>
      <p:pic>
        <p:nvPicPr>
          <p:cNvPr id="39" name="Picture 2" descr="figure1">
            <a:extLst>
              <a:ext uri="{FF2B5EF4-FFF2-40B4-BE49-F238E27FC236}">
                <a16:creationId xmlns:a16="http://schemas.microsoft.com/office/drawing/2014/main" id="{00A350F6-5A38-41A5-AA7A-DA0181293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0"/>
          <a:stretch/>
        </p:blipFill>
        <p:spPr bwMode="auto">
          <a:xfrm>
            <a:off x="6683529" y="3050453"/>
            <a:ext cx="2728457" cy="9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45507BC-B331-4CE7-A560-B75A7AEA8B30}"/>
              </a:ext>
            </a:extLst>
          </p:cNvPr>
          <p:cNvSpPr txBox="1"/>
          <p:nvPr/>
        </p:nvSpPr>
        <p:spPr>
          <a:xfrm>
            <a:off x="2085103" y="251944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9C0A8D-D24A-4809-8C2B-C48DDBC26874}"/>
              </a:ext>
            </a:extLst>
          </p:cNvPr>
          <p:cNvSpPr txBox="1"/>
          <p:nvPr/>
        </p:nvSpPr>
        <p:spPr>
          <a:xfrm>
            <a:off x="4748474" y="2519449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54A049-7405-4486-8970-CEEBB329085D}"/>
              </a:ext>
            </a:extLst>
          </p:cNvPr>
          <p:cNvSpPr txBox="1"/>
          <p:nvPr/>
        </p:nvSpPr>
        <p:spPr>
          <a:xfrm>
            <a:off x="7752930" y="2519449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065870-82D7-4489-B780-08738922D2D1}"/>
              </a:ext>
            </a:extLst>
          </p:cNvPr>
          <p:cNvSpPr txBox="1"/>
          <p:nvPr/>
        </p:nvSpPr>
        <p:spPr>
          <a:xfrm>
            <a:off x="1259623" y="1830326"/>
            <a:ext cx="7835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There are methods for trapping and positioning of quantum emitters</a:t>
            </a:r>
          </a:p>
          <a:p>
            <a:r>
              <a:rPr lang="en-US" b="1" dirty="0"/>
              <a:t>(atoms, ions, molecules, quantum dots, etc.)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E5B65F-4BA7-48A6-8E4D-E063D98409AE}"/>
              </a:ext>
            </a:extLst>
          </p:cNvPr>
          <p:cNvSpPr txBox="1"/>
          <p:nvPr/>
        </p:nvSpPr>
        <p:spPr>
          <a:xfrm>
            <a:off x="1279450" y="4299641"/>
            <a:ext cx="201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Science 354, 1024 (2016)</a:t>
            </a:r>
            <a:endParaRPr lang="ru-RU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D18AE0-F9A1-4726-A96F-49EE9CC9C10D}"/>
              </a:ext>
            </a:extLst>
          </p:cNvPr>
          <p:cNvSpPr txBox="1"/>
          <p:nvPr/>
        </p:nvSpPr>
        <p:spPr>
          <a:xfrm>
            <a:off x="3485502" y="4299640"/>
            <a:ext cx="3205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effectLst/>
              </a:rPr>
              <a:t>Phys. Rev. Lett. </a:t>
            </a:r>
            <a:r>
              <a:rPr lang="en-US" sz="1400" i="0" dirty="0">
                <a:effectLst/>
              </a:rPr>
              <a:t>123</a:t>
            </a:r>
            <a:r>
              <a:rPr lang="en-US" sz="1400" b="0" i="0" dirty="0">
                <a:effectLst/>
              </a:rPr>
              <a:t>, 170503 (2019)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829310-0E33-4488-A6BD-F773794D4FCE}"/>
              </a:ext>
            </a:extLst>
          </p:cNvPr>
          <p:cNvSpPr txBox="1"/>
          <p:nvPr/>
        </p:nvSpPr>
        <p:spPr>
          <a:xfrm>
            <a:off x="6683529" y="4260657"/>
            <a:ext cx="2360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dirty="0">
                <a:effectLst/>
              </a:rPr>
              <a:t>Nature </a:t>
            </a:r>
            <a:r>
              <a:rPr lang="fr-FR" sz="1400" i="0" dirty="0">
                <a:effectLst/>
              </a:rPr>
              <a:t>561</a:t>
            </a:r>
            <a:r>
              <a:rPr lang="fr-FR" sz="1400" b="0" i="0" dirty="0">
                <a:effectLst/>
              </a:rPr>
              <a:t>, 79–82 (2018)</a:t>
            </a:r>
            <a:endParaRPr lang="ru-RU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3416F2-7BD0-4A17-8F29-515337A5A0F3}"/>
              </a:ext>
            </a:extLst>
          </p:cNvPr>
          <p:cNvSpPr txBox="1"/>
          <p:nvPr/>
        </p:nvSpPr>
        <p:spPr>
          <a:xfrm>
            <a:off x="1279560" y="4804969"/>
            <a:ext cx="6025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2012 – </a:t>
            </a:r>
            <a:r>
              <a:rPr lang="en-US" sz="1600" dirty="0"/>
              <a:t>Nobile prize to</a:t>
            </a:r>
            <a:r>
              <a:rPr lang="ru-RU" sz="1600" dirty="0"/>
              <a:t> </a:t>
            </a:r>
            <a:r>
              <a:rPr lang="en-US" sz="1600" dirty="0"/>
              <a:t>Serge </a:t>
            </a:r>
            <a:r>
              <a:rPr lang="en-US" sz="1600" dirty="0" err="1"/>
              <a:t>Haroche</a:t>
            </a:r>
            <a:r>
              <a:rPr lang="ru-RU" sz="1600" dirty="0"/>
              <a:t> </a:t>
            </a:r>
            <a:r>
              <a:rPr lang="en-US" sz="1600" dirty="0"/>
              <a:t>and David J. </a:t>
            </a:r>
            <a:r>
              <a:rPr lang="en-US" sz="1600" dirty="0" err="1"/>
              <a:t>Wineland</a:t>
            </a:r>
            <a:endParaRPr lang="ru-RU" sz="1600" dirty="0"/>
          </a:p>
        </p:txBody>
      </p:sp>
      <p:sp>
        <p:nvSpPr>
          <p:cNvPr id="48" name="Google Shape;130;p5">
            <a:extLst>
              <a:ext uri="{FF2B5EF4-FFF2-40B4-BE49-F238E27FC236}">
                <a16:creationId xmlns:a16="http://schemas.microsoft.com/office/drawing/2014/main" id="{8345177F-F9CD-4D5A-8F03-81DBDB86974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37;p5">
            <a:extLst>
              <a:ext uri="{FF2B5EF4-FFF2-40B4-BE49-F238E27FC236}">
                <a16:creationId xmlns:a16="http://schemas.microsoft.com/office/drawing/2014/main" id="{81E3D793-FAFE-4356-9407-D08328C8FF0A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 flipH="1">
            <a:off x="10252734" y="971093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44C6054-C820-4226-BA4D-71D7D3AAFEFD}"/>
              </a:ext>
            </a:extLst>
          </p:cNvPr>
          <p:cNvGrpSpPr/>
          <p:nvPr/>
        </p:nvGrpSpPr>
        <p:grpSpPr>
          <a:xfrm>
            <a:off x="745247" y="2880703"/>
            <a:ext cx="2462157" cy="1533494"/>
            <a:chOff x="477293" y="3329501"/>
            <a:chExt cx="3989933" cy="24362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414D987-D810-4323-9BA8-1BC27D95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293" y="3329501"/>
              <a:ext cx="3855356" cy="237052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3BC19D3-7CBE-4A5D-AE86-172A693DA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801" y="5318048"/>
              <a:ext cx="2257425" cy="447675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D6004B9-241C-4C60-9F6C-1C1F9580971B}"/>
              </a:ext>
            </a:extLst>
          </p:cNvPr>
          <p:cNvGrpSpPr/>
          <p:nvPr/>
        </p:nvGrpSpPr>
        <p:grpSpPr>
          <a:xfrm>
            <a:off x="7500339" y="3741847"/>
            <a:ext cx="2499254" cy="2767119"/>
            <a:chOff x="337277" y="1267737"/>
            <a:chExt cx="4966119" cy="533454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B270CB9-03BF-4B8C-B109-D53E05B32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277" y="1267737"/>
              <a:ext cx="4752975" cy="51816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AB25B24-1612-4486-93C1-D7FE6BBD1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5196" y="4287704"/>
              <a:ext cx="838200" cy="231457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B59B0EC-2288-4E31-A6D4-7F4CAEF7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7409" y="1411284"/>
              <a:ext cx="903763" cy="52318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45F7DA7-8804-4D42-9F4D-9179AAF3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208" y="1411284"/>
              <a:ext cx="903763" cy="52318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8C70F5B-714C-4F6A-BE63-E70637D5D794}"/>
              </a:ext>
            </a:extLst>
          </p:cNvPr>
          <p:cNvGrpSpPr/>
          <p:nvPr/>
        </p:nvGrpSpPr>
        <p:grpSpPr>
          <a:xfrm>
            <a:off x="3407263" y="3958003"/>
            <a:ext cx="3450784" cy="2037241"/>
            <a:chOff x="1728548" y="3102458"/>
            <a:chExt cx="3855356" cy="235364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5CEECA-0115-4681-AF86-BCE575255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8548" y="3102458"/>
              <a:ext cx="3855356" cy="235364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E13B1DC-B43E-41A4-B761-EBF774F55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8548" y="4170227"/>
              <a:ext cx="2028825" cy="1285875"/>
            </a:xfrm>
            <a:prstGeom prst="rect">
              <a:avLst/>
            </a:prstGeom>
          </p:spPr>
        </p:pic>
      </p:grpSp>
      <p:sp>
        <p:nvSpPr>
          <p:cNvPr id="49" name="Google Shape;113;p3">
            <a:extLst>
              <a:ext uri="{FF2B5EF4-FFF2-40B4-BE49-F238E27FC236}">
                <a16:creationId xmlns:a16="http://schemas.microsoft.com/office/drawing/2014/main" id="{E9B0CD14-6462-4EDB-98BD-F2B1DC9FC6F1}"/>
              </a:ext>
            </a:extLst>
          </p:cNvPr>
          <p:cNvSpPr txBox="1"/>
          <p:nvPr/>
        </p:nvSpPr>
        <p:spPr>
          <a:xfrm>
            <a:off x="4546689" y="3593491"/>
            <a:ext cx="12728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olos Text" panose="020B0503020202020204"/>
                <a:ea typeface="Montserrat ExtraBold"/>
                <a:cs typeface="Montserrat ExtraBold"/>
                <a:sym typeface="Montserrat ExtraBold"/>
              </a:rPr>
              <a:t>WG QED</a:t>
            </a:r>
            <a:endParaRPr sz="2400" dirty="0">
              <a:solidFill>
                <a:schemeClr val="dk1"/>
              </a:solidFill>
              <a:latin typeface="Golos Text" panose="020B0503020202020204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0" name="Google Shape;113;p3">
            <a:extLst>
              <a:ext uri="{FF2B5EF4-FFF2-40B4-BE49-F238E27FC236}">
                <a16:creationId xmlns:a16="http://schemas.microsoft.com/office/drawing/2014/main" id="{F2B711F4-48B0-4104-91DD-9F3E9C93FAAE}"/>
              </a:ext>
            </a:extLst>
          </p:cNvPr>
          <p:cNvSpPr txBox="1"/>
          <p:nvPr/>
        </p:nvSpPr>
        <p:spPr>
          <a:xfrm>
            <a:off x="1135271" y="2256710"/>
            <a:ext cx="17098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olos Text" panose="020B0503020202020204"/>
                <a:ea typeface="Montserrat ExtraBold"/>
                <a:cs typeface="Montserrat ExtraBold"/>
                <a:sym typeface="Montserrat ExtraBold"/>
              </a:rPr>
              <a:t>Cavity QED</a:t>
            </a:r>
            <a:endParaRPr sz="2400" dirty="0">
              <a:solidFill>
                <a:schemeClr val="dk1"/>
              </a:solidFill>
              <a:latin typeface="Golos Text" panose="020B0503020202020204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1" name="Google Shape;113;p3">
            <a:extLst>
              <a:ext uri="{FF2B5EF4-FFF2-40B4-BE49-F238E27FC236}">
                <a16:creationId xmlns:a16="http://schemas.microsoft.com/office/drawing/2014/main" id="{7B3CFC59-5DEB-48A1-96CA-60079B958593}"/>
              </a:ext>
            </a:extLst>
          </p:cNvPr>
          <p:cNvSpPr txBox="1"/>
          <p:nvPr/>
        </p:nvSpPr>
        <p:spPr>
          <a:xfrm>
            <a:off x="7894945" y="2929052"/>
            <a:ext cx="21651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olos Text" panose="020B0503020202020204"/>
                <a:ea typeface="Montserrat ExtraBold"/>
                <a:cs typeface="Montserrat ExtraBold"/>
                <a:sym typeface="Montserrat ExtraBold"/>
              </a:rPr>
              <a:t>“WG QED without WG”</a:t>
            </a:r>
            <a:endParaRPr sz="2400" dirty="0">
              <a:solidFill>
                <a:schemeClr val="dk1"/>
              </a:solidFill>
              <a:latin typeface="Golos Text" panose="020B0503020202020204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" name="Google Shape;113;p3">
            <a:extLst>
              <a:ext uri="{FF2B5EF4-FFF2-40B4-BE49-F238E27FC236}">
                <a16:creationId xmlns:a16="http://schemas.microsoft.com/office/drawing/2014/main" id="{6E8C3202-65FC-489C-91DC-4F3488E583CD}"/>
              </a:ext>
            </a:extLst>
          </p:cNvPr>
          <p:cNvSpPr txBox="1"/>
          <p:nvPr/>
        </p:nvSpPr>
        <p:spPr>
          <a:xfrm>
            <a:off x="3287561" y="1077176"/>
            <a:ext cx="47616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Golos Text" panose="020B0503020202020204"/>
                <a:ea typeface="Montserrat ExtraBold"/>
                <a:cs typeface="Montserrat ExtraBold"/>
                <a:sym typeface="Montserrat ExtraBold"/>
              </a:rPr>
              <a:t>Ultracold atomic systems</a:t>
            </a:r>
            <a:endParaRPr sz="3200" dirty="0">
              <a:solidFill>
                <a:schemeClr val="dk1"/>
              </a:solidFill>
              <a:latin typeface="Golos Text" panose="020B0503020202020204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614A89DD-1BB0-4AED-B7CA-8D58E0C7AA97}"/>
              </a:ext>
            </a:extLst>
          </p:cNvPr>
          <p:cNvCxnSpPr>
            <a:cxnSpLocks/>
          </p:cNvCxnSpPr>
          <p:nvPr/>
        </p:nvCxnSpPr>
        <p:spPr>
          <a:xfrm flipH="1">
            <a:off x="2871767" y="1672969"/>
            <a:ext cx="2019831" cy="67420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A7B3CC9D-2D71-412F-AEC1-A31DEBDF85D8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5183092" y="1694644"/>
            <a:ext cx="345304" cy="189884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16753C32-69CF-4803-A5D9-4E1176AAA7A6}"/>
              </a:ext>
            </a:extLst>
          </p:cNvPr>
          <p:cNvCxnSpPr>
            <a:cxnSpLocks/>
          </p:cNvCxnSpPr>
          <p:nvPr/>
        </p:nvCxnSpPr>
        <p:spPr>
          <a:xfrm>
            <a:off x="6232124" y="1692060"/>
            <a:ext cx="2175377" cy="109552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0">
            <a:extLst>
              <a:ext uri="{FF2B5EF4-FFF2-40B4-BE49-F238E27FC236}">
                <a16:creationId xmlns:a16="http://schemas.microsoft.com/office/drawing/2014/main" id="{2ED4C749-0149-413F-AA2B-7684C1964921}"/>
              </a:ext>
            </a:extLst>
          </p:cNvPr>
          <p:cNvSpPr/>
          <p:nvPr/>
        </p:nvSpPr>
        <p:spPr>
          <a:xfrm>
            <a:off x="205477" y="6335078"/>
            <a:ext cx="4926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A. S. Sheremet et al.: Rev. Mod. Phys. 95, 015002 (2023)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B59B386-37ED-49BC-823E-A24485424D92}"/>
              </a:ext>
            </a:extLst>
          </p:cNvPr>
          <p:cNvSpPr/>
          <p:nvPr/>
        </p:nvSpPr>
        <p:spPr>
          <a:xfrm>
            <a:off x="3350495" y="5422640"/>
            <a:ext cx="3665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N. V. Corzo et al.: Nature 566, 359 (2019)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080A1FE-AF24-4D22-80DC-6DC826B1DA14}"/>
              </a:ext>
            </a:extLst>
          </p:cNvPr>
          <p:cNvSpPr/>
          <p:nvPr/>
        </p:nvSpPr>
        <p:spPr>
          <a:xfrm>
            <a:off x="112980" y="4384990"/>
            <a:ext cx="3342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H. J. Kimble: Nature 453, 1023 (2008)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68" name="Rectangle 10">
            <a:extLst>
              <a:ext uri="{FF2B5EF4-FFF2-40B4-BE49-F238E27FC236}">
                <a16:creationId xmlns:a16="http://schemas.microsoft.com/office/drawing/2014/main" id="{33121EC8-2820-4BEE-BC3E-76901B160817}"/>
              </a:ext>
            </a:extLst>
          </p:cNvPr>
          <p:cNvSpPr/>
          <p:nvPr/>
        </p:nvSpPr>
        <p:spPr>
          <a:xfrm>
            <a:off x="6443724" y="6346006"/>
            <a:ext cx="3987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J. Rui</a:t>
            </a:r>
            <a:r>
              <a:rPr lang="en-US" sz="1600" i="1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 et al.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Nature 583 (7816), 369 (2020).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31" name="Google Shape;170;g22b2e51cd7b_0_48">
            <a:extLst>
              <a:ext uri="{FF2B5EF4-FFF2-40B4-BE49-F238E27FC236}">
                <a16:creationId xmlns:a16="http://schemas.microsoft.com/office/drawing/2014/main" id="{264EDD1A-5F8C-49B6-BBFA-E9447749C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16</a:t>
            </a:r>
            <a:endParaRPr dirty="0"/>
          </a:p>
        </p:txBody>
      </p:sp>
      <p:sp>
        <p:nvSpPr>
          <p:cNvPr id="33" name="Google Shape;173;g22b2e51cd7b_0_48">
            <a:extLst>
              <a:ext uri="{FF2B5EF4-FFF2-40B4-BE49-F238E27FC236}">
                <a16:creationId xmlns:a16="http://schemas.microsoft.com/office/drawing/2014/main" id="{8D84300F-F355-45C2-BCE4-317CC4D1C857}"/>
              </a:ext>
            </a:extLst>
          </p:cNvPr>
          <p:cNvSpPr txBox="1"/>
          <p:nvPr/>
        </p:nvSpPr>
        <p:spPr>
          <a:xfrm>
            <a:off x="674643" y="93316"/>
            <a:ext cx="8922118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(холодных)</a:t>
            </a:r>
            <a:endParaRPr lang="ru-RU" sz="3800" dirty="0"/>
          </a:p>
        </p:txBody>
      </p:sp>
      <p:sp>
        <p:nvSpPr>
          <p:cNvPr id="34" name="Google Shape;137;p5">
            <a:extLst>
              <a:ext uri="{FF2B5EF4-FFF2-40B4-BE49-F238E27FC236}">
                <a16:creationId xmlns:a16="http://schemas.microsoft.com/office/drawing/2014/main" id="{A761156C-2049-4094-885B-01EBD3CF8D1F}"/>
              </a:ext>
            </a:extLst>
          </p:cNvPr>
          <p:cNvSpPr/>
          <p:nvPr/>
        </p:nvSpPr>
        <p:spPr>
          <a:xfrm>
            <a:off x="10326394" y="1116257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2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 flipH="1">
            <a:off x="10278293" y="966170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48DC5C3D-26F9-4AD5-9498-484F145472F6}"/>
              </a:ext>
            </a:extLst>
          </p:cNvPr>
          <p:cNvSpPr/>
          <p:nvPr/>
        </p:nvSpPr>
        <p:spPr>
          <a:xfrm>
            <a:off x="515025" y="6283811"/>
            <a:ext cx="7103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D. </a:t>
            </a:r>
            <a:r>
              <a:rPr lang="en-US" sz="1600" dirty="0" err="1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Barredo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, et al., 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Science </a:t>
            </a:r>
            <a:r>
              <a:rPr lang="ru-RU" sz="1600" dirty="0">
                <a:solidFill>
                  <a:srgbClr val="002060"/>
                </a:solidFill>
                <a:latin typeface="Golos Text" panose="020B0503020202020204"/>
              </a:rPr>
              <a:t>354 (6315), 1021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-</a:t>
            </a:r>
            <a:r>
              <a:rPr lang="ru-RU" sz="1600" dirty="0">
                <a:solidFill>
                  <a:srgbClr val="002060"/>
                </a:solidFill>
                <a:latin typeface="Golos Text" panose="020B0503020202020204"/>
              </a:rPr>
              <a:t>1023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 (2016)</a:t>
            </a:r>
            <a:r>
              <a:rPr lang="ru-RU" sz="1600" dirty="0">
                <a:solidFill>
                  <a:srgbClr val="002060"/>
                </a:solidFill>
                <a:latin typeface="Golos Text" panose="020B0503020202020204"/>
              </a:rPr>
              <a:t>.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1E11469F-7527-4BB0-B8CE-2F7154179F2C}"/>
              </a:ext>
            </a:extLst>
          </p:cNvPr>
          <p:cNvSpPr txBox="1">
            <a:spLocks/>
          </p:cNvSpPr>
          <p:nvPr/>
        </p:nvSpPr>
        <p:spPr>
          <a:xfrm>
            <a:off x="3726743" y="933600"/>
            <a:ext cx="3505111" cy="74924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Golos Text"/>
              </a:rPr>
              <a:t>2D atomic arrays IRL</a:t>
            </a:r>
          </a:p>
          <a:p>
            <a:pPr>
              <a:buFont typeface="Arial" pitchFamily="34" charset="0"/>
              <a:buChar char="•"/>
            </a:pPr>
            <a:endParaRPr lang="ru-RU" sz="32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7656C5A-0170-4DFE-B6AF-F1A48B50F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0"/>
          <a:stretch/>
        </p:blipFill>
        <p:spPr>
          <a:xfrm>
            <a:off x="6923924" y="1626311"/>
            <a:ext cx="2584699" cy="35178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0DEBC5E-7AC9-4FED-BB78-91F7CF727F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1295006" y="2187457"/>
            <a:ext cx="3715277" cy="11937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3F1612-5DA5-449E-8A60-B89610B25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97"/>
          <a:stretch/>
        </p:blipFill>
        <p:spPr>
          <a:xfrm>
            <a:off x="1316081" y="3399873"/>
            <a:ext cx="3678385" cy="1193796"/>
          </a:xfrm>
          <a:prstGeom prst="rect">
            <a:avLst/>
          </a:prstGeom>
        </p:spPr>
      </p:pic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EC0EB2AF-2665-4499-9B26-061035A9BC7C}"/>
              </a:ext>
            </a:extLst>
          </p:cNvPr>
          <p:cNvSpPr txBox="1">
            <a:spLocks/>
          </p:cNvSpPr>
          <p:nvPr/>
        </p:nvSpPr>
        <p:spPr>
          <a:xfrm>
            <a:off x="6273480" y="5282377"/>
            <a:ext cx="4210339" cy="96353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olos Text" panose="020B0503020202020204"/>
              </a:rPr>
              <a:t>(a)Experimental setup</a:t>
            </a:r>
          </a:p>
          <a:p>
            <a:pPr marL="0" indent="0">
              <a:buNone/>
            </a:pPr>
            <a:r>
              <a:rPr lang="en-US" dirty="0">
                <a:latin typeface="Golos Text" panose="020B0503020202020204"/>
              </a:rPr>
              <a:t>(b) T and R spatial profiles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817A6557-FFC1-4D46-B680-F1FCC94CA760}"/>
              </a:ext>
            </a:extLst>
          </p:cNvPr>
          <p:cNvSpPr txBox="1">
            <a:spLocks/>
          </p:cNvSpPr>
          <p:nvPr/>
        </p:nvSpPr>
        <p:spPr>
          <a:xfrm>
            <a:off x="788632" y="1626311"/>
            <a:ext cx="5002455" cy="53878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olos Text" panose="020B0503020202020204"/>
              </a:rPr>
              <a:t>Gallery of fully loaded atomic arrays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0" name="Содержимое 2">
            <a:extLst>
              <a:ext uri="{FF2B5EF4-FFF2-40B4-BE49-F238E27FC236}">
                <a16:creationId xmlns:a16="http://schemas.microsoft.com/office/drawing/2014/main" id="{74851337-1768-45F2-8ED2-FEEE3E784DCD}"/>
              </a:ext>
            </a:extLst>
          </p:cNvPr>
          <p:cNvSpPr txBox="1">
            <a:spLocks/>
          </p:cNvSpPr>
          <p:nvPr/>
        </p:nvSpPr>
        <p:spPr>
          <a:xfrm>
            <a:off x="831418" y="5029965"/>
            <a:ext cx="1981613" cy="53878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olos Text" panose="020B0503020202020204"/>
              </a:rPr>
              <a:t>- Cold atoms (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52D363F-AE86-4C44-87CF-034236185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422" y="5124809"/>
            <a:ext cx="692813" cy="349092"/>
          </a:xfrm>
          <a:prstGeom prst="rect">
            <a:avLst/>
          </a:prstGeom>
        </p:spPr>
      </p:pic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D5734E4B-FE03-411D-8B14-1F437F689836}"/>
              </a:ext>
            </a:extLst>
          </p:cNvPr>
          <p:cNvSpPr txBox="1">
            <a:spLocks/>
          </p:cNvSpPr>
          <p:nvPr/>
        </p:nvSpPr>
        <p:spPr>
          <a:xfrm>
            <a:off x="3945868" y="5042649"/>
            <a:ext cx="1363132" cy="46054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olos Text" panose="020B0503020202020204"/>
              </a:rPr>
              <a:t>780 nm)</a:t>
            </a:r>
          </a:p>
          <a:p>
            <a:pPr marL="0" indent="0">
              <a:buNone/>
            </a:pPr>
            <a:endParaRPr lang="en-US" dirty="0">
              <a:latin typeface="Golos Text" panose="020B0503020202020204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784E50C9-996D-46B5-A5BC-EFA60562E298}"/>
              </a:ext>
            </a:extLst>
          </p:cNvPr>
          <p:cNvSpPr txBox="1">
            <a:spLocks/>
          </p:cNvSpPr>
          <p:nvPr/>
        </p:nvSpPr>
        <p:spPr>
          <a:xfrm>
            <a:off x="841512" y="5463020"/>
            <a:ext cx="2495724" cy="54940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- </a:t>
            </a:r>
            <a:r>
              <a:rPr lang="en-US" dirty="0">
                <a:latin typeface="Golos Text" panose="020B0503020202020204"/>
              </a:rPr>
              <a:t>Optical tweezers</a:t>
            </a:r>
            <a:endParaRPr lang="en-US" sz="3200" dirty="0">
              <a:latin typeface="Golos Text" panose="020B0503020202020204"/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707D02A-4805-4C0B-9EC1-7DC9EC2483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0870"/>
          <a:stretch/>
        </p:blipFill>
        <p:spPr>
          <a:xfrm>
            <a:off x="3446235" y="5103658"/>
            <a:ext cx="531342" cy="33855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41EF093-CEEA-4D1D-BB8F-98441F2E2873}"/>
              </a:ext>
            </a:extLst>
          </p:cNvPr>
          <p:cNvSpPr txBox="1"/>
          <p:nvPr/>
        </p:nvSpPr>
        <p:spPr>
          <a:xfrm>
            <a:off x="3258430" y="5157079"/>
            <a:ext cx="177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,</a:t>
            </a:r>
            <a:endParaRPr lang="ru-RU" sz="1867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144026E-6D30-4E2A-9F69-43096B766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1" t="857" r="91940" b="93725"/>
          <a:stretch/>
        </p:blipFill>
        <p:spPr>
          <a:xfrm>
            <a:off x="6910687" y="1895701"/>
            <a:ext cx="152400" cy="22935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534068B-9DFE-41E9-A065-EED6D3FED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8" t="64912" r="90531" b="29670"/>
          <a:stretch/>
        </p:blipFill>
        <p:spPr>
          <a:xfrm>
            <a:off x="6880785" y="3700521"/>
            <a:ext cx="212203" cy="2293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CFD3E84-E034-45E3-92A2-A5575603113D}"/>
              </a:ext>
            </a:extLst>
          </p:cNvPr>
          <p:cNvSpPr txBox="1"/>
          <p:nvPr/>
        </p:nvSpPr>
        <p:spPr>
          <a:xfrm>
            <a:off x="7442976" y="4591760"/>
            <a:ext cx="245201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/>
              <a:t>-</a:t>
            </a:r>
            <a:endParaRPr lang="ru-RU" sz="933" dirty="0"/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B93D9B9-BF29-4960-A465-46B48E718075}"/>
              </a:ext>
            </a:extLst>
          </p:cNvPr>
          <p:cNvSpPr/>
          <p:nvPr/>
        </p:nvSpPr>
        <p:spPr>
          <a:xfrm>
            <a:off x="6172200" y="6293519"/>
            <a:ext cx="3987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J. Rui</a:t>
            </a:r>
            <a:r>
              <a:rPr lang="en-US" sz="1600" i="1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 et al.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  <a:ea typeface="Muller" charset="0"/>
                <a:cs typeface="Muller" charset="0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Golos Text" panose="020B0503020202020204"/>
              </a:rPr>
              <a:t>Nature 583 (7816), 369 (2020).</a:t>
            </a:r>
            <a:endParaRPr lang="en-US" sz="1600" dirty="0">
              <a:solidFill>
                <a:srgbClr val="002060"/>
              </a:solidFill>
              <a:latin typeface="Golos Text" panose="020B0503020202020204"/>
              <a:ea typeface="Muller" charset="0"/>
              <a:cs typeface="Muller" charset="0"/>
            </a:endParaRPr>
          </a:p>
        </p:txBody>
      </p:sp>
      <p:sp>
        <p:nvSpPr>
          <p:cNvPr id="58" name="Google Shape;116;p3">
            <a:extLst>
              <a:ext uri="{FF2B5EF4-FFF2-40B4-BE49-F238E27FC236}">
                <a16:creationId xmlns:a16="http://schemas.microsoft.com/office/drawing/2014/main" id="{FD542FD0-4551-425A-A9DC-5F4570721B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08" y="6427687"/>
            <a:ext cx="675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Golos Text"/>
              </a:rPr>
              <a:t>16</a:t>
            </a:r>
            <a:endParaRPr sz="2400" dirty="0">
              <a:latin typeface="Golos Text"/>
            </a:endParaRPr>
          </a:p>
        </p:txBody>
      </p:sp>
      <p:sp>
        <p:nvSpPr>
          <p:cNvPr id="25" name="Google Shape;173;g22b2e51cd7b_0_48">
            <a:extLst>
              <a:ext uri="{FF2B5EF4-FFF2-40B4-BE49-F238E27FC236}">
                <a16:creationId xmlns:a16="http://schemas.microsoft.com/office/drawing/2014/main" id="{999E12FC-1B00-4454-8592-DA5F6C54E35A}"/>
              </a:ext>
            </a:extLst>
          </p:cNvPr>
          <p:cNvSpPr txBox="1"/>
          <p:nvPr/>
        </p:nvSpPr>
        <p:spPr>
          <a:xfrm>
            <a:off x="674643" y="93316"/>
            <a:ext cx="8922118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C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истема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 атомов (холодных)</a:t>
            </a:r>
            <a:endParaRPr lang="ru-RU" sz="3800" dirty="0"/>
          </a:p>
        </p:txBody>
      </p:sp>
      <p:sp>
        <p:nvSpPr>
          <p:cNvPr id="26" name="Google Shape;137;p5">
            <a:extLst>
              <a:ext uri="{FF2B5EF4-FFF2-40B4-BE49-F238E27FC236}">
                <a16:creationId xmlns:a16="http://schemas.microsoft.com/office/drawing/2014/main" id="{29A04446-F862-4CDC-8382-04B4AA76FFBA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1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/>
          <p:nvPr/>
        </p:nvSpPr>
        <p:spPr>
          <a:xfrm>
            <a:off x="0" y="-190670"/>
            <a:ext cx="12192000" cy="7048800"/>
          </a:xfrm>
          <a:prstGeom prst="rect">
            <a:avLst/>
          </a:prstGeom>
          <a:solidFill>
            <a:srgbClr val="17161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2721930" y="2654282"/>
            <a:ext cx="68991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что с этим делать?</a:t>
            </a:r>
            <a:endParaRPr sz="4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8688" y="-1755581"/>
            <a:ext cx="4015410" cy="48885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"/>
          <p:cNvSpPr/>
          <p:nvPr/>
        </p:nvSpPr>
        <p:spPr>
          <a:xfrm rot="2515982">
            <a:off x="-2322956" y="5538793"/>
            <a:ext cx="5471510" cy="3079692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6687" y="-2666353"/>
            <a:ext cx="2310295" cy="85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0904" y="7934056"/>
            <a:ext cx="2262831" cy="97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39" y="67845"/>
            <a:ext cx="2015836" cy="74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"/>
          <p:cNvSpPr/>
          <p:nvPr/>
        </p:nvSpPr>
        <p:spPr>
          <a:xfrm rot="2515982">
            <a:off x="9148056" y="-1381615"/>
            <a:ext cx="5471510" cy="3079692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05287" y="5671225"/>
            <a:ext cx="2494050" cy="979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7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/>
          <p:nvPr/>
        </p:nvSpPr>
        <p:spPr>
          <a:xfrm>
            <a:off x="0" y="-190670"/>
            <a:ext cx="12192000" cy="7048800"/>
          </a:xfrm>
          <a:prstGeom prst="rect">
            <a:avLst/>
          </a:prstGeom>
          <a:solidFill>
            <a:srgbClr val="17161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2721804" y="2548920"/>
            <a:ext cx="68991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Дать задачу школьникам!</a:t>
            </a:r>
            <a:endParaRPr sz="4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8688" y="-1755581"/>
            <a:ext cx="4015410" cy="48885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"/>
          <p:cNvSpPr/>
          <p:nvPr/>
        </p:nvSpPr>
        <p:spPr>
          <a:xfrm rot="2515982">
            <a:off x="-2322956" y="5538793"/>
            <a:ext cx="5471510" cy="3079692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6687" y="-2666353"/>
            <a:ext cx="2310295" cy="85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0904" y="7934056"/>
            <a:ext cx="2262831" cy="97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39" y="67845"/>
            <a:ext cx="2015836" cy="74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"/>
          <p:cNvSpPr/>
          <p:nvPr/>
        </p:nvSpPr>
        <p:spPr>
          <a:xfrm rot="2515982">
            <a:off x="9148056" y="-1381615"/>
            <a:ext cx="5471510" cy="3079692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05287" y="5671225"/>
            <a:ext cx="2494050" cy="9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F5D0E6-EE37-40F2-B5DE-9223A44DF6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31" t="9564" r="53922" b="7372"/>
          <a:stretch/>
        </p:blipFill>
        <p:spPr>
          <a:xfrm>
            <a:off x="3903789" y="4538732"/>
            <a:ext cx="1464817" cy="14381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E3ADAD-06AA-4E9C-9043-C63021CE48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31" t="8859" r="5423" b="8078"/>
          <a:stretch/>
        </p:blipFill>
        <p:spPr>
          <a:xfrm>
            <a:off x="6944009" y="4538732"/>
            <a:ext cx="1464818" cy="14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2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17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Мотивация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2CA9E-3B7E-4E90-ADF9-2EFC38C19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43" y="1349406"/>
            <a:ext cx="8631400" cy="5017123"/>
          </a:xfrm>
          <a:prstGeom prst="rect">
            <a:avLst/>
          </a:prstGeom>
        </p:spPr>
      </p:pic>
      <p:sp>
        <p:nvSpPr>
          <p:cNvPr id="20" name="Google Shape;130;p5">
            <a:extLst>
              <a:ext uri="{FF2B5EF4-FFF2-40B4-BE49-F238E27FC236}">
                <a16:creationId xmlns:a16="http://schemas.microsoft.com/office/drawing/2014/main" id="{CC5E56B1-DDD1-45BE-83AD-6BEBE3EFB96F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7;p5">
            <a:extLst>
              <a:ext uri="{FF2B5EF4-FFF2-40B4-BE49-F238E27FC236}">
                <a16:creationId xmlns:a16="http://schemas.microsoft.com/office/drawing/2014/main" id="{4C0F2B80-D1D8-48CA-820C-A83A53D6DAB8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69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 txBox="1"/>
          <p:nvPr/>
        </p:nvSpPr>
        <p:spPr>
          <a:xfrm>
            <a:off x="674651" y="93325"/>
            <a:ext cx="971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Простейшие конфигурации</a:t>
            </a:r>
            <a:endParaRPr sz="3800"/>
          </a:p>
        </p:txBody>
      </p:sp>
      <p:sp>
        <p:nvSpPr>
          <p:cNvPr id="230" name="Google Shape;230;p7"/>
          <p:cNvSpPr txBox="1"/>
          <p:nvPr/>
        </p:nvSpPr>
        <p:spPr>
          <a:xfrm>
            <a:off x="208963" y="5314500"/>
            <a:ext cx="470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решения перемешиваются! :(</a:t>
            </a:r>
            <a:endParaRPr sz="2000"/>
          </a:p>
        </p:txBody>
      </p:sp>
      <p:sp>
        <p:nvSpPr>
          <p:cNvPr id="231" name="Google Shape;231;p7"/>
          <p:cNvSpPr txBox="1"/>
          <p:nvPr/>
        </p:nvSpPr>
        <p:spPr>
          <a:xfrm>
            <a:off x="2374275" y="3993275"/>
            <a:ext cx="238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минимум излучения</a:t>
            </a:r>
            <a:endParaRPr sz="1800"/>
          </a:p>
        </p:txBody>
      </p:sp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18</a:t>
            </a:r>
            <a:endParaRPr dirty="0"/>
          </a:p>
        </p:txBody>
      </p:sp>
      <p:pic>
        <p:nvPicPr>
          <p:cNvPr id="233" name="Google Shape;23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593" y="1493813"/>
            <a:ext cx="5036099" cy="2349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7"/>
          <p:cNvCxnSpPr/>
          <p:nvPr/>
        </p:nvCxnSpPr>
        <p:spPr>
          <a:xfrm rot="10800000">
            <a:off x="2028293" y="2997293"/>
            <a:ext cx="855600" cy="901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5" name="Google Shape;235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9350" y="4454975"/>
            <a:ext cx="5036099" cy="18808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7"/>
          <p:cNvGrpSpPr/>
          <p:nvPr/>
        </p:nvGrpSpPr>
        <p:grpSpPr>
          <a:xfrm>
            <a:off x="6105988" y="1493825"/>
            <a:ext cx="3930600" cy="1614191"/>
            <a:chOff x="6085100" y="2726913"/>
            <a:chExt cx="3930600" cy="1614191"/>
          </a:xfrm>
        </p:grpSpPr>
        <p:sp>
          <p:nvSpPr>
            <p:cNvPr id="238" name="Google Shape;238;p7"/>
            <p:cNvSpPr txBox="1"/>
            <p:nvPr/>
          </p:nvSpPr>
          <p:spPr>
            <a:xfrm>
              <a:off x="6085100" y="2726913"/>
              <a:ext cx="393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3 атома в цепочке с равными расстояниями</a:t>
              </a:r>
              <a:endParaRPr sz="20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2400" y="3799604"/>
              <a:ext cx="541500" cy="541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7779650" y="3799604"/>
              <a:ext cx="541500" cy="541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9286900" y="3799604"/>
              <a:ext cx="541500" cy="541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2" name="Google Shape;242;p7"/>
            <p:cNvCxnSpPr/>
            <p:nvPr/>
          </p:nvCxnSpPr>
          <p:spPr>
            <a:xfrm>
              <a:off x="8021850" y="4070350"/>
              <a:ext cx="1515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6549725" y="4070350"/>
              <a:ext cx="1515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4" name="Google Shape;244;p7"/>
            <p:cNvSpPr txBox="1"/>
            <p:nvPr/>
          </p:nvSpPr>
          <p:spPr>
            <a:xfrm>
              <a:off x="7119775" y="3516250"/>
              <a:ext cx="35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 txBox="1"/>
            <p:nvPr/>
          </p:nvSpPr>
          <p:spPr>
            <a:xfrm>
              <a:off x="8715775" y="3516250"/>
              <a:ext cx="35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7"/>
          <p:cNvSpPr txBox="1"/>
          <p:nvPr/>
        </p:nvSpPr>
        <p:spPr>
          <a:xfrm>
            <a:off x="5464450" y="3918488"/>
            <a:ext cx="470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волновые функции в точке минимума:</a:t>
            </a:r>
            <a:endParaRPr sz="1800"/>
          </a:p>
        </p:txBody>
      </p:sp>
      <p:sp>
        <p:nvSpPr>
          <p:cNvPr id="247" name="Google Shape;247;p7"/>
          <p:cNvSpPr/>
          <p:nvPr/>
        </p:nvSpPr>
        <p:spPr>
          <a:xfrm>
            <a:off x="495600" y="5308500"/>
            <a:ext cx="3930600" cy="50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30;p5">
            <a:extLst>
              <a:ext uri="{FF2B5EF4-FFF2-40B4-BE49-F238E27FC236}">
                <a16:creationId xmlns:a16="http://schemas.microsoft.com/office/drawing/2014/main" id="{08D100A4-EE26-452A-BD28-17670028E76B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7;p5">
            <a:extLst>
              <a:ext uri="{FF2B5EF4-FFF2-40B4-BE49-F238E27FC236}">
                <a16:creationId xmlns:a16="http://schemas.microsoft.com/office/drawing/2014/main" id="{E710FCAC-99B5-4676-AA2E-86DD7CB564FC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228bab7cec2_2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28bab7cec2_2_174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18</a:t>
            </a:r>
            <a:endParaRPr dirty="0"/>
          </a:p>
        </p:txBody>
      </p:sp>
      <p:sp>
        <p:nvSpPr>
          <p:cNvPr id="407" name="Google Shape;407;g228bab7cec2_2_174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228bab7cec2_2_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28bab7cec2_2_174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Простейшие конфигурации</a:t>
            </a:r>
            <a:endParaRPr sz="400" dirty="0"/>
          </a:p>
        </p:txBody>
      </p:sp>
      <p:sp>
        <p:nvSpPr>
          <p:cNvPr id="12" name="Google Shape;130;p5">
            <a:extLst>
              <a:ext uri="{FF2B5EF4-FFF2-40B4-BE49-F238E27FC236}">
                <a16:creationId xmlns:a16="http://schemas.microsoft.com/office/drawing/2014/main" id="{49456C78-BC66-40FA-B890-2F65E46931D2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770886A4-417A-4325-AE74-1135C634EE90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05402-1774-4886-AF37-402F45FFF1D5}"/>
              </a:ext>
            </a:extLst>
          </p:cNvPr>
          <p:cNvSpPr txBox="1"/>
          <p:nvPr/>
        </p:nvSpPr>
        <p:spPr>
          <a:xfrm>
            <a:off x="1089019" y="1075962"/>
            <a:ext cx="9194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Примеры затухания разных мод для цепочки из 3 диполей</a:t>
            </a:r>
            <a:endParaRPr lang="ru-RU" sz="2400" b="0" dirty="0">
              <a:effectLst/>
            </a:endParaRPr>
          </a:p>
          <a:p>
            <a:br>
              <a:rPr lang="ru-RU" sz="2400" dirty="0"/>
            </a:br>
            <a:endParaRPr lang="ru-RU"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5FE18C4-8F46-4AAA-8B06-BFC55D8108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7" y="1636741"/>
            <a:ext cx="2425076" cy="24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36DA47BE-EA5A-4568-A737-2A851F7645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95" y="1613630"/>
            <a:ext cx="2471296" cy="24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39A9A27-8AA5-44A5-AFC4-A93D6AC9F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63" y="1669749"/>
            <a:ext cx="2425076" cy="2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49D51F0B-0583-4499-B52C-2700435DA8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115" y="-743878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E1EDB809-D42E-473A-B71F-33FBFECE6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32" y="4206811"/>
            <a:ext cx="2425076" cy="2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6005CD-4205-4056-8829-EE4F22064BDB}"/>
              </a:ext>
            </a:extLst>
          </p:cNvPr>
          <p:cNvSpPr txBox="1"/>
          <p:nvPr/>
        </p:nvSpPr>
        <p:spPr>
          <a:xfrm>
            <a:off x="360972" y="4816025"/>
            <a:ext cx="48716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Пример субрадиационного (малоизлучающего) состояния.</a:t>
            </a:r>
            <a:endParaRPr lang="ru-RU" sz="20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ru-RU" sz="2000" b="0">
                <a:effectLst/>
              </a:rPr>
            </a:br>
            <a:r>
              <a:rPr lang="ru-RU" sz="2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Скорость излучения меньше в 73 раза по сравнению с одиночным диполем.</a:t>
            </a:r>
            <a:endParaRPr lang="ru-RU" sz="2000" b="0">
              <a:effectLst/>
            </a:endParaRPr>
          </a:p>
          <a:p>
            <a:br>
              <a:rPr lang="ru-RU"/>
            </a:b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6A7F0EF-2DCB-4F6C-B614-7C5C0F9D3315}"/>
              </a:ext>
            </a:extLst>
          </p:cNvPr>
          <p:cNvCxnSpPr>
            <a:cxnSpLocks/>
            <a:endCxn id="6146" idx="2"/>
          </p:cNvCxnSpPr>
          <p:nvPr/>
        </p:nvCxnSpPr>
        <p:spPr>
          <a:xfrm flipV="1">
            <a:off x="2041685" y="4061818"/>
            <a:ext cx="0" cy="754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4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674644" y="93316"/>
            <a:ext cx="6899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План</a:t>
            </a:r>
            <a:r>
              <a:rPr lang="en-US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лекции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674651" y="830175"/>
            <a:ext cx="8532900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ru-RU" sz="2600" dirty="0">
                <a:solidFill>
                  <a:schemeClr val="dk1"/>
                </a:solidFill>
              </a:rPr>
              <a:t>Природа света</a:t>
            </a:r>
            <a:endParaRPr lang="ru-RU" sz="2600" dirty="0"/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ru-RU" sz="2600" dirty="0">
                <a:solidFill>
                  <a:schemeClr val="dk1"/>
                </a:solidFill>
              </a:rPr>
              <a:t>История</a:t>
            </a:r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ru-RU" sz="2600" dirty="0">
                <a:solidFill>
                  <a:schemeClr val="dk1"/>
                </a:solidFill>
              </a:rPr>
              <a:t>Современность</a:t>
            </a:r>
            <a:endParaRPr lang="ru-RU" sz="2600" dirty="0"/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solidFill>
                  <a:schemeClr val="dk1"/>
                </a:solidFill>
              </a:rPr>
              <a:t>Теория</a:t>
            </a:r>
            <a:endParaRPr sz="2600" dirty="0"/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00" dirty="0">
                <a:solidFill>
                  <a:schemeClr val="dk1"/>
                </a:solidFill>
              </a:rPr>
              <a:t>Атом + фотон</a:t>
            </a:r>
            <a:endParaRPr sz="2600" dirty="0">
              <a:solidFill>
                <a:schemeClr val="dk1"/>
              </a:solidFill>
            </a:endParaRPr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ru-RU" sz="2600" dirty="0">
                <a:solidFill>
                  <a:schemeClr val="dk1"/>
                </a:solidFill>
              </a:rPr>
              <a:t>Система атомов + фотон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solidFill>
                  <a:schemeClr val="dk1"/>
                </a:solidFill>
              </a:rPr>
              <a:t>А что с этим делать</a:t>
            </a:r>
            <a:endParaRPr lang="ru-RU" sz="2600" dirty="0"/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ru-RU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00" dirty="0">
                <a:solidFill>
                  <a:schemeClr val="dk1"/>
                </a:solidFill>
              </a:rPr>
              <a:t>Мотивация</a:t>
            </a:r>
          </a:p>
          <a:p>
            <a:pPr marL="457200" marR="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ru-RU" sz="2600" dirty="0">
                <a:solidFill>
                  <a:schemeClr val="dk1"/>
                </a:solidFill>
              </a:rPr>
              <a:t>Результаты школьников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722" y="5928212"/>
            <a:ext cx="2237750" cy="8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9600" y="982650"/>
            <a:ext cx="4194650" cy="17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0;p5">
            <a:extLst>
              <a:ext uri="{FF2B5EF4-FFF2-40B4-BE49-F238E27FC236}">
                <a16:creationId xmlns:a16="http://schemas.microsoft.com/office/drawing/2014/main" id="{B5119FD5-A42A-44C5-8638-B9FE8477C6B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1A53961E-76F1-43AD-A5A1-ED276D66E109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228bab7cec2_2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28bab7cec2_2_174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18</a:t>
            </a:r>
            <a:endParaRPr dirty="0"/>
          </a:p>
        </p:txBody>
      </p:sp>
      <p:sp>
        <p:nvSpPr>
          <p:cNvPr id="407" name="Google Shape;407;g228bab7cec2_2_174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228bab7cec2_2_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28bab7cec2_2_174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 если увеличить </a:t>
            </a:r>
            <a:r>
              <a:rPr lang="en-US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</a:t>
            </a: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400" dirty="0"/>
          </a:p>
        </p:txBody>
      </p:sp>
      <p:sp>
        <p:nvSpPr>
          <p:cNvPr id="12" name="Google Shape;130;p5">
            <a:extLst>
              <a:ext uri="{FF2B5EF4-FFF2-40B4-BE49-F238E27FC236}">
                <a16:creationId xmlns:a16="http://schemas.microsoft.com/office/drawing/2014/main" id="{49456C78-BC66-40FA-B890-2F65E46931D2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770886A4-417A-4325-AE74-1135C634EE90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49D51F0B-0583-4499-B52C-2700435DA8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115" y="-743878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94E639-0359-4D60-8839-458DEA8BD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45" y="2036959"/>
            <a:ext cx="4850649" cy="25427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9F0457-4245-4230-809B-B12AF5A08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4263" y="3032282"/>
            <a:ext cx="5121463" cy="28430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9FF3BD-9A2D-49F7-BD86-07175C9DB76D}"/>
              </a:ext>
            </a:extLst>
          </p:cNvPr>
          <p:cNvSpPr txBox="1"/>
          <p:nvPr/>
        </p:nvSpPr>
        <p:spPr>
          <a:xfrm>
            <a:off x="555539" y="1028428"/>
            <a:ext cx="9681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Увеличивается число возможных симметричных конфигураций..</a:t>
            </a:r>
            <a:endParaRPr lang="ru-RU" sz="2400" b="0" dirty="0"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E0770E-275D-4C18-9376-18A1C3AE0B0A}"/>
              </a:ext>
            </a:extLst>
          </p:cNvPr>
          <p:cNvSpPr txBox="1"/>
          <p:nvPr/>
        </p:nvSpPr>
        <p:spPr>
          <a:xfrm>
            <a:off x="110493" y="4953667"/>
            <a:ext cx="43257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effectLst/>
                <a:latin typeface="Arial" panose="020B0604020202020204" pitchFamily="34" charset="0"/>
              </a:rPr>
              <a:t>В различных диапазонах расстояний – различные оптимальные конфигурации!</a:t>
            </a:r>
            <a:endParaRPr lang="ru-RU" sz="2400" b="0" dirty="0">
              <a:effectLst/>
            </a:endParaRPr>
          </a:p>
          <a:p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5426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28bab7cec2_2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28bab7cec2_2_72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</a:t>
            </a:r>
            <a:endParaRPr dirty="0"/>
          </a:p>
        </p:txBody>
      </p:sp>
      <p:sp>
        <p:nvSpPr>
          <p:cNvPr id="255" name="Google Shape;255;g228bab7cec2_2_72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g228bab7cec2_2_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28bab7cec2_2_72"/>
          <p:cNvSpPr txBox="1"/>
          <p:nvPr/>
        </p:nvSpPr>
        <p:spPr>
          <a:xfrm>
            <a:off x="674651" y="93325"/>
            <a:ext cx="971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Сортировка решений</a:t>
            </a:r>
            <a:endParaRPr sz="400"/>
          </a:p>
        </p:txBody>
      </p:sp>
      <p:sp>
        <p:nvSpPr>
          <p:cNvPr id="259" name="Google Shape;259;g228bab7cec2_2_72"/>
          <p:cNvSpPr txBox="1"/>
          <p:nvPr/>
        </p:nvSpPr>
        <p:spPr>
          <a:xfrm>
            <a:off x="7240376" y="4355137"/>
            <a:ext cx="336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Перепутанные</a:t>
            </a:r>
            <a:r>
              <a:rPr lang="en-US" sz="2200" dirty="0"/>
              <a:t> </a:t>
            </a:r>
            <a:r>
              <a:rPr lang="en-US" sz="2200" dirty="0" err="1"/>
              <a:t>значения</a:t>
            </a:r>
            <a:r>
              <a:rPr lang="en-US" sz="2200" dirty="0"/>
              <a:t> </a:t>
            </a:r>
            <a:r>
              <a:rPr lang="en-US" sz="2200" dirty="0" err="1"/>
              <a:t>надо</a:t>
            </a:r>
            <a:r>
              <a:rPr lang="en-US" sz="2200" dirty="0"/>
              <a:t> </a:t>
            </a:r>
            <a:r>
              <a:rPr lang="en-US" sz="2200" dirty="0" err="1"/>
              <a:t>переставить</a:t>
            </a:r>
            <a:r>
              <a:rPr lang="en-US" sz="2200" dirty="0"/>
              <a:t>!</a:t>
            </a:r>
            <a:endParaRPr sz="2200" dirty="0"/>
          </a:p>
        </p:txBody>
      </p:sp>
      <p:sp>
        <p:nvSpPr>
          <p:cNvPr id="260" name="Google Shape;260;g228bab7cec2_2_72"/>
          <p:cNvSpPr txBox="1"/>
          <p:nvPr/>
        </p:nvSpPr>
        <p:spPr>
          <a:xfrm>
            <a:off x="901975" y="1098650"/>
            <a:ext cx="874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Цель сортировки - получение непрерывных решений задачи на собственные значения.</a:t>
            </a:r>
            <a:endParaRPr sz="2200"/>
          </a:p>
        </p:txBody>
      </p:sp>
      <p:pic>
        <p:nvPicPr>
          <p:cNvPr id="261" name="Google Shape;261;g228bab7cec2_2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5925" y="2336550"/>
            <a:ext cx="280714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28bab7cec2_2_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425" y="2176663"/>
            <a:ext cx="6284430" cy="26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28bab7cec2_2_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0625" y="1760650"/>
            <a:ext cx="2237750" cy="46037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28bab7cec2_2_72"/>
          <p:cNvSpPr txBox="1"/>
          <p:nvPr/>
        </p:nvSpPr>
        <p:spPr>
          <a:xfrm>
            <a:off x="1322688" y="5175700"/>
            <a:ext cx="501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Изменение параметров системы</a:t>
            </a:r>
            <a:endParaRPr sz="2200"/>
          </a:p>
        </p:txBody>
      </p:sp>
      <p:cxnSp>
        <p:nvCxnSpPr>
          <p:cNvPr id="265" name="Google Shape;265;g228bab7cec2_2_72"/>
          <p:cNvCxnSpPr/>
          <p:nvPr/>
        </p:nvCxnSpPr>
        <p:spPr>
          <a:xfrm>
            <a:off x="1268325" y="5054800"/>
            <a:ext cx="4689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6" name="Google Shape;266;g228bab7cec2_2_72"/>
          <p:cNvSpPr/>
          <p:nvPr/>
        </p:nvSpPr>
        <p:spPr>
          <a:xfrm>
            <a:off x="6681006" y="4317837"/>
            <a:ext cx="3365400" cy="127431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0;p5">
            <a:extLst>
              <a:ext uri="{FF2B5EF4-FFF2-40B4-BE49-F238E27FC236}">
                <a16:creationId xmlns:a16="http://schemas.microsoft.com/office/drawing/2014/main" id="{1D23D59F-D622-4954-AEB0-630B3B00865F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7;p5">
            <a:extLst>
              <a:ext uri="{FF2B5EF4-FFF2-40B4-BE49-F238E27FC236}">
                <a16:creationId xmlns:a16="http://schemas.microsoft.com/office/drawing/2014/main" id="{D8836135-5418-4FC2-A405-374FFAB3A3F7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28bab7cec2_2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28bab7cec2_2_31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</a:t>
            </a:r>
            <a:endParaRPr dirty="0"/>
          </a:p>
        </p:txBody>
      </p:sp>
      <p:sp>
        <p:nvSpPr>
          <p:cNvPr id="275" name="Google Shape;275;g228bab7cec2_2_31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228bab7cec2_2_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28bab7cec2_2_31"/>
          <p:cNvSpPr txBox="1"/>
          <p:nvPr/>
        </p:nvSpPr>
        <p:spPr>
          <a:xfrm>
            <a:off x="674651" y="93325"/>
            <a:ext cx="971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Сортировка решений</a:t>
            </a:r>
            <a:endParaRPr sz="400"/>
          </a:p>
        </p:txBody>
      </p:sp>
      <p:pic>
        <p:nvPicPr>
          <p:cNvPr id="279" name="Google Shape;279;g228bab7cec2_2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187799" y="964001"/>
            <a:ext cx="2843592" cy="214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28bab7cec2_2_31"/>
          <p:cNvSpPr txBox="1"/>
          <p:nvPr/>
        </p:nvSpPr>
        <p:spPr>
          <a:xfrm>
            <a:off x="519050" y="6214550"/>
            <a:ext cx="67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A-&gt;dist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28bab7cec2_2_31"/>
          <p:cNvSpPr txBox="1"/>
          <p:nvPr/>
        </p:nvSpPr>
        <p:spPr>
          <a:xfrm>
            <a:off x="1918075" y="6412300"/>
            <a:ext cx="67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ссылка на алгоритм eigenshuffle + munkres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28bab7cec2_2_31"/>
          <p:cNvSpPr txBox="1"/>
          <p:nvPr/>
        </p:nvSpPr>
        <p:spPr>
          <a:xfrm>
            <a:off x="8024875" y="3023775"/>
            <a:ext cx="41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28bab7cec2_2_31"/>
          <p:cNvSpPr txBox="1"/>
          <p:nvPr/>
        </p:nvSpPr>
        <p:spPr>
          <a:xfrm>
            <a:off x="7527325" y="3130325"/>
            <a:ext cx="284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Кот Eigenshuffle</a:t>
            </a:r>
            <a:endParaRPr sz="2200"/>
          </a:p>
        </p:txBody>
      </p:sp>
      <p:pic>
        <p:nvPicPr>
          <p:cNvPr id="284" name="Google Shape;284;g228bab7cec2_2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925" y="1908380"/>
            <a:ext cx="6642624" cy="258641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28bab7cec2_2_31"/>
          <p:cNvSpPr/>
          <p:nvPr/>
        </p:nvSpPr>
        <p:spPr>
          <a:xfrm>
            <a:off x="-1" y="5951892"/>
            <a:ext cx="10431300" cy="925500"/>
          </a:xfrm>
          <a:prstGeom prst="rect">
            <a:avLst/>
          </a:prstGeom>
          <a:solidFill>
            <a:srgbClr val="26262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28bab7cec2_2_31"/>
          <p:cNvSpPr/>
          <p:nvPr/>
        </p:nvSpPr>
        <p:spPr>
          <a:xfrm>
            <a:off x="492960" y="6045954"/>
            <a:ext cx="8212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lt1"/>
                </a:solidFill>
              </a:rPr>
              <a:t>https://github.com/bmachiel/python-nport/blob/master/nport/eigenshuffle.py</a:t>
            </a:r>
            <a:endParaRPr sz="1600" i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>
                <a:solidFill>
                  <a:schemeClr val="lt1"/>
                </a:solidFill>
              </a:rPr>
              <a:t>https://github.com/bmc/munkres</a:t>
            </a:r>
            <a:endParaRPr sz="1800" i="1">
              <a:solidFill>
                <a:schemeClr val="lt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Google Shape;287;g228bab7cec2_2_31"/>
          <p:cNvCxnSpPr/>
          <p:nvPr/>
        </p:nvCxnSpPr>
        <p:spPr>
          <a:xfrm rot="10800000" flipH="1">
            <a:off x="8024875" y="3653513"/>
            <a:ext cx="744600" cy="127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8" name="Google Shape;288;g228bab7cec2_2_31"/>
          <p:cNvSpPr txBox="1"/>
          <p:nvPr/>
        </p:nvSpPr>
        <p:spPr>
          <a:xfrm>
            <a:off x="6140950" y="4923713"/>
            <a:ext cx="412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Сложная функция, которую мы модифицировали!</a:t>
            </a:r>
            <a:endParaRPr sz="2200"/>
          </a:p>
        </p:txBody>
      </p:sp>
      <p:sp>
        <p:nvSpPr>
          <p:cNvPr id="289" name="Google Shape;289;g228bab7cec2_2_31"/>
          <p:cNvSpPr txBox="1"/>
          <p:nvPr/>
        </p:nvSpPr>
        <p:spPr>
          <a:xfrm>
            <a:off x="1003788" y="5045850"/>
            <a:ext cx="501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Изменение параметров системы</a:t>
            </a:r>
            <a:endParaRPr sz="2200"/>
          </a:p>
        </p:txBody>
      </p:sp>
      <p:cxnSp>
        <p:nvCxnSpPr>
          <p:cNvPr id="290" name="Google Shape;290;g228bab7cec2_2_31"/>
          <p:cNvCxnSpPr/>
          <p:nvPr/>
        </p:nvCxnSpPr>
        <p:spPr>
          <a:xfrm>
            <a:off x="949425" y="4924950"/>
            <a:ext cx="4689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130;p5">
            <a:extLst>
              <a:ext uri="{FF2B5EF4-FFF2-40B4-BE49-F238E27FC236}">
                <a16:creationId xmlns:a16="http://schemas.microsoft.com/office/drawing/2014/main" id="{BF042935-2E35-4D9F-8359-320D8671697C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7;p5">
            <a:extLst>
              <a:ext uri="{FF2B5EF4-FFF2-40B4-BE49-F238E27FC236}">
                <a16:creationId xmlns:a16="http://schemas.microsoft.com/office/drawing/2014/main" id="{35CC6E74-303E-414D-AF31-977E1D0319B9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22a45dd4533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2a45dd4533_1_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21</a:t>
            </a:r>
            <a:endParaRPr dirty="0"/>
          </a:p>
        </p:txBody>
      </p:sp>
      <p:sp>
        <p:nvSpPr>
          <p:cNvPr id="299" name="Google Shape;299;g22a45dd4533_1_5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22a45dd4533_1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2a45dd4533_1_5"/>
          <p:cNvSpPr txBox="1"/>
          <p:nvPr/>
        </p:nvSpPr>
        <p:spPr>
          <a:xfrm>
            <a:off x="674651" y="93325"/>
            <a:ext cx="971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сортировки</a:t>
            </a:r>
            <a:endParaRPr sz="400"/>
          </a:p>
        </p:txBody>
      </p:sp>
      <p:sp>
        <p:nvSpPr>
          <p:cNvPr id="303" name="Google Shape;303;g22a45dd4533_1_5"/>
          <p:cNvSpPr/>
          <p:nvPr/>
        </p:nvSpPr>
        <p:spPr>
          <a:xfrm>
            <a:off x="190425" y="4036502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2a45dd4533_1_5"/>
          <p:cNvSpPr/>
          <p:nvPr/>
        </p:nvSpPr>
        <p:spPr>
          <a:xfrm>
            <a:off x="1374328" y="4036502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2a45dd4533_1_5"/>
          <p:cNvSpPr/>
          <p:nvPr/>
        </p:nvSpPr>
        <p:spPr>
          <a:xfrm>
            <a:off x="782400" y="3090143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2a45dd4533_1_5"/>
          <p:cNvSpPr/>
          <p:nvPr/>
        </p:nvSpPr>
        <p:spPr>
          <a:xfrm>
            <a:off x="782369" y="3648423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7" name="Google Shape;307;g22a45dd4533_1_5"/>
          <p:cNvCxnSpPr>
            <a:stCxn id="303" idx="6"/>
            <a:endCxn id="304" idx="2"/>
          </p:cNvCxnSpPr>
          <p:nvPr/>
        </p:nvCxnSpPr>
        <p:spPr>
          <a:xfrm>
            <a:off x="530325" y="4206752"/>
            <a:ext cx="843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308" name="Google Shape;308;g22a45dd4533_1_5"/>
          <p:cNvSpPr txBox="1"/>
          <p:nvPr/>
        </p:nvSpPr>
        <p:spPr>
          <a:xfrm>
            <a:off x="782386" y="4206700"/>
            <a:ext cx="33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22a45dd4533_1_5"/>
          <p:cNvSpPr txBox="1"/>
          <p:nvPr/>
        </p:nvSpPr>
        <p:spPr>
          <a:xfrm>
            <a:off x="530300" y="1318213"/>
            <a:ext cx="734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Берём подобные фигуры! s - коэффициент подобия.</a:t>
            </a:r>
            <a:endParaRPr sz="2200"/>
          </a:p>
        </p:txBody>
      </p:sp>
      <p:cxnSp>
        <p:nvCxnSpPr>
          <p:cNvPr id="310" name="Google Shape;310;g22a45dd4533_1_5"/>
          <p:cNvCxnSpPr>
            <a:stCxn id="311" idx="6"/>
            <a:endCxn id="312" idx="2"/>
          </p:cNvCxnSpPr>
          <p:nvPr/>
        </p:nvCxnSpPr>
        <p:spPr>
          <a:xfrm>
            <a:off x="2327546" y="4269581"/>
            <a:ext cx="1222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313" name="Google Shape;313;g22a45dd4533_1_5"/>
          <p:cNvSpPr txBox="1"/>
          <p:nvPr/>
        </p:nvSpPr>
        <p:spPr>
          <a:xfrm>
            <a:off x="2768699" y="4206700"/>
            <a:ext cx="46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22a45dd4533_1_5"/>
          <p:cNvSpPr/>
          <p:nvPr/>
        </p:nvSpPr>
        <p:spPr>
          <a:xfrm>
            <a:off x="2768691" y="2830103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2a45dd4533_1_5"/>
          <p:cNvSpPr/>
          <p:nvPr/>
        </p:nvSpPr>
        <p:spPr>
          <a:xfrm>
            <a:off x="1987646" y="4099331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2a45dd4533_1_5"/>
          <p:cNvSpPr/>
          <p:nvPr/>
        </p:nvSpPr>
        <p:spPr>
          <a:xfrm>
            <a:off x="3549705" y="4099331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2a45dd4533_1_5"/>
          <p:cNvSpPr/>
          <p:nvPr/>
        </p:nvSpPr>
        <p:spPr>
          <a:xfrm>
            <a:off x="2768691" y="3594057"/>
            <a:ext cx="339900" cy="34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g22a45dd4533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1837" y="1992176"/>
            <a:ext cx="5330224" cy="248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g22a45dd4533_1_5"/>
          <p:cNvCxnSpPr/>
          <p:nvPr/>
        </p:nvCxnSpPr>
        <p:spPr>
          <a:xfrm rot="10800000">
            <a:off x="8430725" y="3954725"/>
            <a:ext cx="95400" cy="26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8" name="Google Shape;318;g22a45dd4533_1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8600" y="4630050"/>
            <a:ext cx="5561449" cy="2112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2a45dd4533_1_5"/>
          <p:cNvSpPr txBox="1"/>
          <p:nvPr/>
        </p:nvSpPr>
        <p:spPr>
          <a:xfrm>
            <a:off x="6908975" y="4206700"/>
            <a:ext cx="10590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sr / </a:t>
            </a:r>
            <a:r>
              <a:rPr lang="en-US" sz="2400">
                <a:solidFill>
                  <a:srgbClr val="202122"/>
                </a:solidFill>
                <a:highlight>
                  <a:srgbClr val="FFFFFF"/>
                </a:highlight>
              </a:rPr>
              <a:t>λ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2a45dd4533_1_5"/>
          <p:cNvSpPr txBox="1"/>
          <p:nvPr/>
        </p:nvSpPr>
        <p:spPr>
          <a:xfrm>
            <a:off x="882450" y="5368538"/>
            <a:ext cx="41124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US" sz="2000"/>
              <a:t>Дипольные моменты в противофазе</a:t>
            </a:r>
            <a:endParaRPr sz="20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cxnSp>
        <p:nvCxnSpPr>
          <p:cNvPr id="321" name="Google Shape;321;g22a45dd4533_1_5"/>
          <p:cNvCxnSpPr/>
          <p:nvPr/>
        </p:nvCxnSpPr>
        <p:spPr>
          <a:xfrm rot="10800000" flipH="1">
            <a:off x="3918850" y="3812950"/>
            <a:ext cx="1964700" cy="1797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130;p5">
            <a:extLst>
              <a:ext uri="{FF2B5EF4-FFF2-40B4-BE49-F238E27FC236}">
                <a16:creationId xmlns:a16="http://schemas.microsoft.com/office/drawing/2014/main" id="{D0287E83-FB2E-48F4-8FB4-A8AF3CE331E1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37;p5">
            <a:extLst>
              <a:ext uri="{FF2B5EF4-FFF2-40B4-BE49-F238E27FC236}">
                <a16:creationId xmlns:a16="http://schemas.microsoft.com/office/drawing/2014/main" id="{033F2C4E-4D03-4043-8F60-1622313A512E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22b2e51cd7b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2b2e51cd7b_0_24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</a:t>
            </a:r>
            <a:endParaRPr dirty="0"/>
          </a:p>
        </p:txBody>
      </p:sp>
      <p:sp>
        <p:nvSpPr>
          <p:cNvPr id="330" name="Google Shape;330;g22b2e51cd7b_0_24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g22b2e51cd7b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2b2e51cd7b_0_24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сортировки</a:t>
            </a:r>
            <a:endParaRPr sz="400"/>
          </a:p>
        </p:txBody>
      </p:sp>
      <p:sp>
        <p:nvSpPr>
          <p:cNvPr id="334" name="Google Shape;334;g22b2e51cd7b_0_24"/>
          <p:cNvSpPr txBox="1"/>
          <p:nvPr/>
        </p:nvSpPr>
        <p:spPr>
          <a:xfrm>
            <a:off x="4999400" y="3539825"/>
            <a:ext cx="300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g22b2e51cd7b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4765" y="3887563"/>
            <a:ext cx="5064226" cy="220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2b2e51cd7b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200" y="1467800"/>
            <a:ext cx="4677574" cy="351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g22b2e51cd7b_0_24"/>
          <p:cNvCxnSpPr>
            <a:stCxn id="338" idx="1"/>
          </p:cNvCxnSpPr>
          <p:nvPr/>
        </p:nvCxnSpPr>
        <p:spPr>
          <a:xfrm rot="10800000">
            <a:off x="3995638" y="2632863"/>
            <a:ext cx="2250900" cy="523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8" name="Google Shape;338;g22b2e51cd7b_0_24"/>
          <p:cNvSpPr txBox="1"/>
          <p:nvPr/>
        </p:nvSpPr>
        <p:spPr>
          <a:xfrm>
            <a:off x="6246538" y="2783013"/>
            <a:ext cx="31164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US" sz="1700"/>
              <a:t>Дипольные моменты практически синфазны</a:t>
            </a:r>
            <a:endParaRPr sz="17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4" name="Google Shape;130;p5">
            <a:extLst>
              <a:ext uri="{FF2B5EF4-FFF2-40B4-BE49-F238E27FC236}">
                <a16:creationId xmlns:a16="http://schemas.microsoft.com/office/drawing/2014/main" id="{AAA08426-BE47-49BC-8411-0DAA37975A45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7;p5">
            <a:extLst>
              <a:ext uri="{FF2B5EF4-FFF2-40B4-BE49-F238E27FC236}">
                <a16:creationId xmlns:a16="http://schemas.microsoft.com/office/drawing/2014/main" id="{DD30A4E2-D519-4226-9BDC-F4A4451A0430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23</a:t>
            </a:r>
            <a:endParaRPr dirty="0"/>
          </a:p>
        </p:txBody>
      </p:sp>
      <p:sp>
        <p:nvSpPr>
          <p:cNvPr id="347" name="Google Shape;347;p9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9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Проблемы перебора</a:t>
            </a:r>
            <a:endParaRPr sz="3800"/>
          </a:p>
        </p:txBody>
      </p:sp>
      <p:sp>
        <p:nvSpPr>
          <p:cNvPr id="351" name="Google Shape;351;p9"/>
          <p:cNvSpPr txBox="1"/>
          <p:nvPr/>
        </p:nvSpPr>
        <p:spPr>
          <a:xfrm>
            <a:off x="8009900" y="981025"/>
            <a:ext cx="2361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 - число параметров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 - число диполей произвольно расположенных на одной оси</a:t>
            </a:r>
            <a:endParaRPr sz="1800"/>
          </a:p>
        </p:txBody>
      </p:sp>
      <p:pic>
        <p:nvPicPr>
          <p:cNvPr id="352" name="Google Shape;35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8332" y="1642525"/>
            <a:ext cx="2263796" cy="31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275" y="4871275"/>
            <a:ext cx="5061146" cy="3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25" y="5355425"/>
            <a:ext cx="2561600" cy="34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8300" y="1223968"/>
            <a:ext cx="2561596" cy="3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5726" y="2795725"/>
            <a:ext cx="5165227" cy="39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6575" y="878652"/>
            <a:ext cx="5198899" cy="397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400" y="6010175"/>
            <a:ext cx="2154417" cy="3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;p5">
            <a:extLst>
              <a:ext uri="{FF2B5EF4-FFF2-40B4-BE49-F238E27FC236}">
                <a16:creationId xmlns:a16="http://schemas.microsoft.com/office/drawing/2014/main" id="{5A35BAE6-B6A9-4A86-B04B-A92A2CE8C7B4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7;p5">
            <a:extLst>
              <a:ext uri="{FF2B5EF4-FFF2-40B4-BE49-F238E27FC236}">
                <a16:creationId xmlns:a16="http://schemas.microsoft.com/office/drawing/2014/main" id="{44DBA2E4-D8A4-4C37-9E6C-4DB46ACAF4AF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228bab7cec2_2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28bab7cec2_2_158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24</a:t>
            </a:r>
            <a:endParaRPr dirty="0"/>
          </a:p>
        </p:txBody>
      </p:sp>
      <p:sp>
        <p:nvSpPr>
          <p:cNvPr id="367" name="Google Shape;367;g228bab7cec2_2_158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228bab7cec2_2_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28bab7cec2_2_158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“Умные” алгоритмы</a:t>
            </a:r>
            <a:endParaRPr sz="400"/>
          </a:p>
        </p:txBody>
      </p:sp>
      <p:sp>
        <p:nvSpPr>
          <p:cNvPr id="371" name="Google Shape;371;g228bab7cec2_2_158"/>
          <p:cNvSpPr txBox="1"/>
          <p:nvPr/>
        </p:nvSpPr>
        <p:spPr>
          <a:xfrm>
            <a:off x="112975" y="1186425"/>
            <a:ext cx="7342500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 err="1"/>
              <a:t>Генетический</a:t>
            </a:r>
            <a:r>
              <a:rPr lang="en-US" sz="2400" dirty="0"/>
              <a:t> </a:t>
            </a:r>
            <a:r>
              <a:rPr lang="en-US" sz="2400" dirty="0" err="1"/>
              <a:t>алгоритм</a:t>
            </a:r>
            <a:r>
              <a:rPr lang="en-US" sz="2400" dirty="0"/>
              <a:t> </a:t>
            </a:r>
            <a:r>
              <a:rPr lang="en-US" sz="2400" dirty="0" err="1"/>
              <a:t>основан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endParaRPr sz="24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эволюционных</a:t>
            </a:r>
            <a:r>
              <a:rPr lang="en-US" sz="2400" dirty="0"/>
              <a:t> </a:t>
            </a:r>
            <a:r>
              <a:rPr lang="en-US" sz="2400" dirty="0" err="1"/>
              <a:t>принципах</a:t>
            </a:r>
            <a:r>
              <a:rPr lang="en-US" sz="2400" dirty="0"/>
              <a:t>:</a:t>
            </a:r>
            <a:endParaRPr sz="24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Селекция</a:t>
            </a:r>
            <a:r>
              <a:rPr lang="en-US" sz="2400" dirty="0"/>
              <a:t>	</a:t>
            </a:r>
            <a:r>
              <a:rPr lang="ru-RU" sz="2400" dirty="0"/>
              <a:t>      </a:t>
            </a:r>
            <a:r>
              <a:rPr lang="en-US" sz="2400" dirty="0" err="1"/>
              <a:t>Скрещивание</a:t>
            </a:r>
            <a:r>
              <a:rPr lang="ru-RU" sz="2400" dirty="0"/>
              <a:t>     </a:t>
            </a:r>
            <a:r>
              <a:rPr lang="en-US" sz="2400" dirty="0"/>
              <a:t>	</a:t>
            </a:r>
            <a:r>
              <a:rPr lang="en-US" sz="2400" dirty="0" err="1"/>
              <a:t>Мутация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 err="1"/>
              <a:t>Дифференциальная</a:t>
            </a:r>
            <a:r>
              <a:rPr lang="en-US" sz="2400" dirty="0"/>
              <a:t> </a:t>
            </a:r>
            <a:r>
              <a:rPr lang="en-US" sz="2400" dirty="0" err="1"/>
              <a:t>эволюция</a:t>
            </a:r>
            <a:r>
              <a:rPr lang="en-US" sz="2400" dirty="0"/>
              <a:t> - </a:t>
            </a:r>
            <a:r>
              <a:rPr lang="en-US" sz="2400" dirty="0" err="1"/>
              <a:t>использует</a:t>
            </a:r>
            <a:r>
              <a:rPr lang="en-US" sz="2400" dirty="0"/>
              <a:t> </a:t>
            </a:r>
            <a:r>
              <a:rPr lang="en-US" sz="2400" dirty="0" err="1"/>
              <a:t>идеи</a:t>
            </a:r>
            <a:r>
              <a:rPr lang="en-US" sz="2400" dirty="0"/>
              <a:t> </a:t>
            </a:r>
            <a:r>
              <a:rPr lang="en-US" sz="2400" dirty="0" err="1"/>
              <a:t>генетики</a:t>
            </a:r>
            <a:r>
              <a:rPr lang="en-US" sz="2400" dirty="0"/>
              <a:t>, </a:t>
            </a:r>
            <a:r>
              <a:rPr lang="en-US" sz="2400" dirty="0" err="1"/>
              <a:t>проще</a:t>
            </a:r>
            <a:r>
              <a:rPr lang="en-US" sz="2400" dirty="0"/>
              <a:t> в </a:t>
            </a:r>
            <a:r>
              <a:rPr lang="en-US" sz="2400" dirty="0" err="1"/>
              <a:t>реализации</a:t>
            </a:r>
            <a:r>
              <a:rPr lang="en-US" sz="2400" dirty="0"/>
              <a:t> и </a:t>
            </a:r>
            <a:r>
              <a:rPr lang="en-US" sz="2400" dirty="0" err="1"/>
              <a:t>быстрее</a:t>
            </a:r>
            <a:r>
              <a:rPr lang="en-US" sz="2400" dirty="0"/>
              <a:t> в </a:t>
            </a:r>
            <a:r>
              <a:rPr lang="en-US" sz="2400" dirty="0" err="1"/>
              <a:t>работе</a:t>
            </a:r>
            <a:r>
              <a:rPr lang="en-US" sz="2400" dirty="0"/>
              <a:t>.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 dirty="0"/>
          </a:p>
        </p:txBody>
      </p:sp>
      <p:pic>
        <p:nvPicPr>
          <p:cNvPr id="372" name="Google Shape;372;g228bab7cec2_2_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0900" y="3493678"/>
            <a:ext cx="2237749" cy="223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28bab7cec2_2_158"/>
          <p:cNvSpPr txBox="1"/>
          <p:nvPr/>
        </p:nvSpPr>
        <p:spPr>
          <a:xfrm>
            <a:off x="-12" y="5805263"/>
            <a:ext cx="483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Особенность диф.эволюции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g228bab7cec2_2_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5475" y="978975"/>
            <a:ext cx="2908600" cy="22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228bab7cec2_2_158"/>
          <p:cNvSpPr/>
          <p:nvPr/>
        </p:nvSpPr>
        <p:spPr>
          <a:xfrm>
            <a:off x="-19775" y="5950675"/>
            <a:ext cx="10451100" cy="925500"/>
          </a:xfrm>
          <a:prstGeom prst="rect">
            <a:avLst/>
          </a:prstGeom>
          <a:solidFill>
            <a:srgbClr val="26262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228bab7cec2_2_158"/>
          <p:cNvSpPr txBox="1"/>
          <p:nvPr/>
        </p:nvSpPr>
        <p:spPr>
          <a:xfrm>
            <a:off x="511575" y="6105625"/>
            <a:ext cx="959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Storn, Rainer &amp; Price, Kenneth. (1995). Differential Evolution: A Simple and Efficient Adaptive Scheme for Global Optimization Over Continuous Spaces. Journal of Global Optimization.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77" name="Google Shape;377;g228bab7cec2_2_158"/>
          <p:cNvCxnSpPr/>
          <p:nvPr/>
        </p:nvCxnSpPr>
        <p:spPr>
          <a:xfrm>
            <a:off x="1647025" y="2581250"/>
            <a:ext cx="820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8" name="Google Shape;378;g228bab7cec2_2_158"/>
          <p:cNvCxnSpPr/>
          <p:nvPr/>
        </p:nvCxnSpPr>
        <p:spPr>
          <a:xfrm>
            <a:off x="4761367" y="2581250"/>
            <a:ext cx="736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30;p5">
            <a:extLst>
              <a:ext uri="{FF2B5EF4-FFF2-40B4-BE49-F238E27FC236}">
                <a16:creationId xmlns:a16="http://schemas.microsoft.com/office/drawing/2014/main" id="{FDA417E2-649A-4183-8AAB-BEF82D3EE364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7;p5">
            <a:extLst>
              <a:ext uri="{FF2B5EF4-FFF2-40B4-BE49-F238E27FC236}">
                <a16:creationId xmlns:a16="http://schemas.microsoft.com/office/drawing/2014/main" id="{F99EA611-357E-4670-8FB7-3F2427B4728B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228bab7cec2_2_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228bab7cec2_2_291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26</a:t>
            </a:r>
            <a:endParaRPr dirty="0"/>
          </a:p>
        </p:txBody>
      </p:sp>
      <p:sp>
        <p:nvSpPr>
          <p:cNvPr id="422" name="Google Shape;422;g228bab7cec2_2_291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g228bab7cec2_2_2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228bab7cec2_2_291"/>
          <p:cNvSpPr txBox="1"/>
          <p:nvPr/>
        </p:nvSpPr>
        <p:spPr>
          <a:xfrm>
            <a:off x="674651" y="93325"/>
            <a:ext cx="927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оптимизации</a:t>
            </a:r>
            <a:endParaRPr sz="400"/>
          </a:p>
        </p:txBody>
      </p:sp>
      <p:pic>
        <p:nvPicPr>
          <p:cNvPr id="426" name="Google Shape;426;g228bab7cec2_2_2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333" y="4245125"/>
            <a:ext cx="5599716" cy="26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228bab7cec2_2_291"/>
          <p:cNvSpPr txBox="1"/>
          <p:nvPr/>
        </p:nvSpPr>
        <p:spPr>
          <a:xfrm>
            <a:off x="674651" y="1391717"/>
            <a:ext cx="6561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Противонаправленная</a:t>
            </a:r>
            <a:r>
              <a:rPr lang="en-US" sz="2400" dirty="0"/>
              <a:t> 1D </a:t>
            </a:r>
            <a:r>
              <a:rPr lang="en-US" sz="2400" dirty="0" err="1"/>
              <a:t>мода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для</a:t>
            </a:r>
            <a:r>
              <a:rPr lang="en-US" sz="2400" dirty="0"/>
              <a:t> </a:t>
            </a:r>
            <a:r>
              <a:rPr lang="en-US" sz="2400" dirty="0" err="1"/>
              <a:t>небольших</a:t>
            </a:r>
            <a:r>
              <a:rPr lang="en-US" sz="2400" dirty="0"/>
              <a:t> </a:t>
            </a:r>
            <a:r>
              <a:rPr lang="en-US" sz="2400" dirty="0" err="1"/>
              <a:t>расстояний</a:t>
            </a:r>
            <a:r>
              <a:rPr lang="ru-RU" sz="2400" dirty="0"/>
              <a:t>, </a:t>
            </a:r>
            <a:r>
              <a:rPr lang="en-US" sz="2400" dirty="0"/>
              <a:t>N=6</a:t>
            </a:r>
            <a:endParaRPr sz="2400" dirty="0"/>
          </a:p>
        </p:txBody>
      </p:sp>
      <p:sp>
        <p:nvSpPr>
          <p:cNvPr id="430" name="Google Shape;430;g228bab7cec2_2_291"/>
          <p:cNvSpPr txBox="1"/>
          <p:nvPr/>
        </p:nvSpPr>
        <p:spPr>
          <a:xfrm>
            <a:off x="568119" y="5466283"/>
            <a:ext cx="349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Г/Г</a:t>
            </a:r>
            <a:r>
              <a:rPr lang="en-US" sz="1300" dirty="0">
                <a:solidFill>
                  <a:schemeClr val="dk1"/>
                </a:solidFill>
              </a:rPr>
              <a:t>0 </a:t>
            </a:r>
            <a:r>
              <a:rPr lang="en-US" sz="2400" dirty="0">
                <a:solidFill>
                  <a:schemeClr val="dk1"/>
                </a:solidFill>
              </a:rPr>
              <a:t>= 3,5е-7, r = 0,1</a:t>
            </a:r>
            <a:r>
              <a:rPr lang="en-US" sz="2400" dirty="0">
                <a:solidFill>
                  <a:srgbClr val="202122"/>
                </a:solidFill>
                <a:highlight>
                  <a:schemeClr val="lt1"/>
                </a:highlight>
              </a:rPr>
              <a:t>λ</a:t>
            </a:r>
            <a:endParaRPr sz="2400" dirty="0"/>
          </a:p>
        </p:txBody>
      </p:sp>
      <p:sp>
        <p:nvSpPr>
          <p:cNvPr id="13" name="Google Shape;130;p5">
            <a:extLst>
              <a:ext uri="{FF2B5EF4-FFF2-40B4-BE49-F238E27FC236}">
                <a16:creationId xmlns:a16="http://schemas.microsoft.com/office/drawing/2014/main" id="{8EE14B48-A63D-4915-B46C-5B13BA8EFE80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7;p5">
            <a:extLst>
              <a:ext uri="{FF2B5EF4-FFF2-40B4-BE49-F238E27FC236}">
                <a16:creationId xmlns:a16="http://schemas.microsoft.com/office/drawing/2014/main" id="{2E8F1B28-8159-46BC-B057-2B0F63B53EBA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A6A220-181F-488D-AA0F-2F5EED874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4" y="968038"/>
            <a:ext cx="3103855" cy="31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190055DC-1C88-479B-B833-17871AE77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51" y="2596234"/>
            <a:ext cx="4580253" cy="1648891"/>
          </a:xfrm>
          <a:prstGeom prst="rect">
            <a:avLst/>
          </a:prstGeom>
        </p:spPr>
      </p:pic>
      <p:sp>
        <p:nvSpPr>
          <p:cNvPr id="16" name="Google Shape;430;g228bab7cec2_2_291">
            <a:extLst>
              <a:ext uri="{FF2B5EF4-FFF2-40B4-BE49-F238E27FC236}">
                <a16:creationId xmlns:a16="http://schemas.microsoft.com/office/drawing/2014/main" id="{15C76077-02BD-40CD-9D29-A39325781EAA}"/>
              </a:ext>
            </a:extLst>
          </p:cNvPr>
          <p:cNvSpPr txBox="1"/>
          <p:nvPr/>
        </p:nvSpPr>
        <p:spPr>
          <a:xfrm>
            <a:off x="674651" y="4438169"/>
            <a:ext cx="349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dk1"/>
                </a:solidFill>
              </a:rPr>
              <a:t>(привет нейросеть)</a:t>
            </a:r>
            <a:endParaRPr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2a2df8e50a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2a2df8e50a_0_9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22a2df8e50a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2a2df8e50a_0_9"/>
          <p:cNvSpPr txBox="1"/>
          <p:nvPr/>
        </p:nvSpPr>
        <p:spPr>
          <a:xfrm>
            <a:off x="674651" y="93325"/>
            <a:ext cx="9480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оптимизации</a:t>
            </a:r>
            <a:endParaRPr sz="400"/>
          </a:p>
        </p:txBody>
      </p:sp>
      <p:pic>
        <p:nvPicPr>
          <p:cNvPr id="442" name="Google Shape;442;g22a2df8e50a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159" y="2992138"/>
            <a:ext cx="4507649" cy="210329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2a2df8e50a_0_9"/>
          <p:cNvSpPr txBox="1"/>
          <p:nvPr/>
        </p:nvSpPr>
        <p:spPr>
          <a:xfrm>
            <a:off x="863504" y="6100555"/>
            <a:ext cx="286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Г/Г</a:t>
            </a:r>
            <a:r>
              <a:rPr lang="en-US" sz="1300" dirty="0">
                <a:solidFill>
                  <a:schemeClr val="dk1"/>
                </a:solidFill>
              </a:rPr>
              <a:t>0 </a:t>
            </a:r>
            <a:r>
              <a:rPr lang="en-US" sz="2400" dirty="0">
                <a:solidFill>
                  <a:schemeClr val="dk1"/>
                </a:solidFill>
              </a:rPr>
              <a:t>= 0,09, r = 0,7</a:t>
            </a:r>
            <a:r>
              <a:rPr lang="en-US" sz="2400" dirty="0">
                <a:solidFill>
                  <a:srgbClr val="202122"/>
                </a:solidFill>
                <a:highlight>
                  <a:schemeClr val="lt1"/>
                </a:highlight>
              </a:rPr>
              <a:t>λ</a:t>
            </a:r>
            <a:endParaRPr sz="2400" dirty="0"/>
          </a:p>
        </p:txBody>
      </p:sp>
      <p:sp>
        <p:nvSpPr>
          <p:cNvPr id="445" name="Google Shape;445;g22a2df8e50a_0_9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27</a:t>
            </a:r>
            <a:endParaRPr dirty="0"/>
          </a:p>
        </p:txBody>
      </p:sp>
      <p:sp>
        <p:nvSpPr>
          <p:cNvPr id="446" name="Google Shape;446;g22a2df8e50a_0_9"/>
          <p:cNvSpPr txBox="1"/>
          <p:nvPr/>
        </p:nvSpPr>
        <p:spPr>
          <a:xfrm>
            <a:off x="223421" y="5441712"/>
            <a:ext cx="8023934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Фазы колебаний атомов почти не отличаются.</a:t>
            </a:r>
            <a:endParaRPr lang="ru-RU" sz="4000" b="0" dirty="0">
              <a:effectLst/>
            </a:endParaRPr>
          </a:p>
          <a:p>
            <a:br>
              <a:rPr lang="ru-RU" sz="3200" dirty="0"/>
            </a:br>
            <a:endParaRPr dirty="0"/>
          </a:p>
        </p:txBody>
      </p:sp>
      <p:sp>
        <p:nvSpPr>
          <p:cNvPr id="14" name="Google Shape;130;p5">
            <a:extLst>
              <a:ext uri="{FF2B5EF4-FFF2-40B4-BE49-F238E27FC236}">
                <a16:creationId xmlns:a16="http://schemas.microsoft.com/office/drawing/2014/main" id="{8D4E98CF-2FD3-4664-A35A-BC3D47B5F228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7;p5">
            <a:extLst>
              <a:ext uri="{FF2B5EF4-FFF2-40B4-BE49-F238E27FC236}">
                <a16:creationId xmlns:a16="http://schemas.microsoft.com/office/drawing/2014/main" id="{6BC73EEB-CA7D-462D-8BB9-B6B5F78C4CB1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F3297-4C8C-44AD-BEEF-6B772A3839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55" y="2191658"/>
            <a:ext cx="3267722" cy="32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C45-8515-46C9-A71B-873C20E34BC5}"/>
              </a:ext>
            </a:extLst>
          </p:cNvPr>
          <p:cNvSpPr txBox="1"/>
          <p:nvPr/>
        </p:nvSpPr>
        <p:spPr>
          <a:xfrm>
            <a:off x="651351" y="1165255"/>
            <a:ext cx="92414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Начиная r = 0,5</a:t>
            </a:r>
            <a:r>
              <a:rPr lang="ru-RU" sz="24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λ,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наиболее долгоживущими состояниями становятся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сонаправленные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моды в симметричных 2D конфигурациях.</a:t>
            </a:r>
            <a:endParaRPr lang="ru-RU" sz="2400" b="0" dirty="0">
              <a:effectLst/>
            </a:endParaRPr>
          </a:p>
          <a:p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2a2df8e50a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2a2df8e50a_0_9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22a2df8e50a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2a2df8e50a_0_9"/>
          <p:cNvSpPr txBox="1"/>
          <p:nvPr/>
        </p:nvSpPr>
        <p:spPr>
          <a:xfrm>
            <a:off x="674651" y="93325"/>
            <a:ext cx="9480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оптимизации</a:t>
            </a:r>
            <a:endParaRPr sz="400"/>
          </a:p>
        </p:txBody>
      </p:sp>
      <p:sp>
        <p:nvSpPr>
          <p:cNvPr id="445" name="Google Shape;445;g22a2df8e50a_0_9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27</a:t>
            </a:r>
            <a:endParaRPr dirty="0"/>
          </a:p>
        </p:txBody>
      </p:sp>
      <p:sp>
        <p:nvSpPr>
          <p:cNvPr id="14" name="Google Shape;130;p5">
            <a:extLst>
              <a:ext uri="{FF2B5EF4-FFF2-40B4-BE49-F238E27FC236}">
                <a16:creationId xmlns:a16="http://schemas.microsoft.com/office/drawing/2014/main" id="{8D4E98CF-2FD3-4664-A35A-BC3D47B5F228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7;p5">
            <a:extLst>
              <a:ext uri="{FF2B5EF4-FFF2-40B4-BE49-F238E27FC236}">
                <a16:creationId xmlns:a16="http://schemas.microsoft.com/office/drawing/2014/main" id="{6BC73EEB-CA7D-462D-8BB9-B6B5F78C4CB1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5987EF99-6DDF-41D4-A15B-DD907BD3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4" y="1416028"/>
            <a:ext cx="3840563" cy="15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>
            <a:extLst>
              <a:ext uri="{FF2B5EF4-FFF2-40B4-BE49-F238E27FC236}">
                <a16:creationId xmlns:a16="http://schemas.microsoft.com/office/drawing/2014/main" id="{3BD24A24-6916-4316-AE88-BF065E94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0" y="3085365"/>
            <a:ext cx="3840560" cy="15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>
            <a:extLst>
              <a:ext uri="{FF2B5EF4-FFF2-40B4-BE49-F238E27FC236}">
                <a16:creationId xmlns:a16="http://schemas.microsoft.com/office/drawing/2014/main" id="{D5C41D8D-8DA9-4813-8ABF-1BCAFD58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0" y="4892110"/>
            <a:ext cx="3840560" cy="15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395C08A1-AEB9-425A-A046-C7377F83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0" y="3131766"/>
            <a:ext cx="3840560" cy="15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>
            <a:extLst>
              <a:ext uri="{FF2B5EF4-FFF2-40B4-BE49-F238E27FC236}">
                <a16:creationId xmlns:a16="http://schemas.microsoft.com/office/drawing/2014/main" id="{01EBCDA4-CD57-47D3-9D0D-9DFEA2D1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0" y="1304319"/>
            <a:ext cx="3840560" cy="15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>
            <a:extLst>
              <a:ext uri="{FF2B5EF4-FFF2-40B4-BE49-F238E27FC236}">
                <a16:creationId xmlns:a16="http://schemas.microsoft.com/office/drawing/2014/main" id="{64BECA0D-BFAE-4EBD-ACAF-065ECDA6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0" y="4916080"/>
            <a:ext cx="3840560" cy="15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9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277622" y="4163852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Sir Isaac Newton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(1642 – 1726)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A66CB-A2AD-49B4-A01D-D2D82EDA0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555" y="1502263"/>
            <a:ext cx="2706319" cy="1612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176581-14CA-4DEB-A8C0-DAAF38532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246" y="3832089"/>
            <a:ext cx="2582628" cy="2617248"/>
          </a:xfrm>
          <a:prstGeom prst="rect">
            <a:avLst/>
          </a:prstGeom>
        </p:spPr>
      </p:pic>
      <p:pic>
        <p:nvPicPr>
          <p:cNvPr id="2050" name="Picture 2" descr="Isaac Newton - Wikipedia">
            <a:extLst>
              <a:ext uri="{FF2B5EF4-FFF2-40B4-BE49-F238E27FC236}">
                <a16:creationId xmlns:a16="http://schemas.microsoft.com/office/drawing/2014/main" id="{78786D53-4049-4726-A46E-E718FEE8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2" y="1359023"/>
            <a:ext cx="2228181" cy="26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33;p5">
            <a:extLst>
              <a:ext uri="{FF2B5EF4-FFF2-40B4-BE49-F238E27FC236}">
                <a16:creationId xmlns:a16="http://schemas.microsoft.com/office/drawing/2014/main" id="{A5073B61-F4B8-40E7-90F8-339A126DF505}"/>
              </a:ext>
            </a:extLst>
          </p:cNvPr>
          <p:cNvSpPr txBox="1"/>
          <p:nvPr/>
        </p:nvSpPr>
        <p:spPr>
          <a:xfrm>
            <a:off x="4425421" y="4733993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Преломление на границе 2 сред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3;p5">
            <a:extLst>
              <a:ext uri="{FF2B5EF4-FFF2-40B4-BE49-F238E27FC236}">
                <a16:creationId xmlns:a16="http://schemas.microsoft.com/office/drawing/2014/main" id="{A5FC2189-EE0C-416C-B07E-267FF3FC25D9}"/>
              </a:ext>
            </a:extLst>
          </p:cNvPr>
          <p:cNvSpPr txBox="1"/>
          <p:nvPr/>
        </p:nvSpPr>
        <p:spPr>
          <a:xfrm>
            <a:off x="4432483" y="1834324"/>
            <a:ext cx="186686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Отражение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6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0D370904-6C6E-4F6D-A4C8-0F0939EE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82" y="1740023"/>
            <a:ext cx="742555" cy="3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D26C3F-8B6C-4887-BA88-4F5148D40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6554" y="2651423"/>
            <a:ext cx="2219942" cy="1804784"/>
          </a:xfrm>
          <a:prstGeom prst="rect">
            <a:avLst/>
          </a:prstGeom>
        </p:spPr>
      </p:pic>
      <p:sp>
        <p:nvSpPr>
          <p:cNvPr id="17" name="Google Shape;130;p5">
            <a:extLst>
              <a:ext uri="{FF2B5EF4-FFF2-40B4-BE49-F238E27FC236}">
                <a16:creationId xmlns:a16="http://schemas.microsoft.com/office/drawing/2014/main" id="{E781EAE9-151A-49E0-B065-44E74E4FFEC5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7;p5">
            <a:extLst>
              <a:ext uri="{FF2B5EF4-FFF2-40B4-BE49-F238E27FC236}">
                <a16:creationId xmlns:a16="http://schemas.microsoft.com/office/drawing/2014/main" id="{5B44D727-D6CE-4711-A0F9-5D4CA5FF6373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98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2a2df8e50a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2a2df8e50a_0_9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22a2df8e50a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2a2df8e50a_0_9"/>
          <p:cNvSpPr txBox="1"/>
          <p:nvPr/>
        </p:nvSpPr>
        <p:spPr>
          <a:xfrm>
            <a:off x="674651" y="93325"/>
            <a:ext cx="94806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sym typeface="Montserrat ExtraBold"/>
              </a:rPr>
              <a:t>+ </a:t>
            </a:r>
            <a:r>
              <a:rPr lang="ru-RU" sz="3800" b="1" dirty="0" err="1">
                <a:solidFill>
                  <a:schemeClr val="dk1"/>
                </a:solidFill>
                <a:latin typeface="Montserrat ExtraBold"/>
                <a:sym typeface="Montserrat ExtraBold"/>
              </a:rPr>
              <a:t>нанофотоника</a:t>
            </a:r>
            <a:endParaRPr sz="400" dirty="0"/>
          </a:p>
        </p:txBody>
      </p:sp>
      <p:sp>
        <p:nvSpPr>
          <p:cNvPr id="445" name="Google Shape;445;g22a2df8e50a_0_9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27</a:t>
            </a:r>
            <a:endParaRPr dirty="0"/>
          </a:p>
        </p:txBody>
      </p:sp>
      <p:sp>
        <p:nvSpPr>
          <p:cNvPr id="14" name="Google Shape;130;p5">
            <a:extLst>
              <a:ext uri="{FF2B5EF4-FFF2-40B4-BE49-F238E27FC236}">
                <a16:creationId xmlns:a16="http://schemas.microsoft.com/office/drawing/2014/main" id="{8D4E98CF-2FD3-4664-A35A-BC3D47B5F228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7;p5">
            <a:extLst>
              <a:ext uri="{FF2B5EF4-FFF2-40B4-BE49-F238E27FC236}">
                <a16:creationId xmlns:a16="http://schemas.microsoft.com/office/drawing/2014/main" id="{6BC73EEB-CA7D-462D-8BB9-B6B5F78C4CB1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E4D15B-9D7D-4CC6-8835-F9FBCEA2A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65" y="984438"/>
            <a:ext cx="9657586" cy="56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1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228bab7cec2_2_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228bab7cec2_2_317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28</a:t>
            </a:r>
            <a:endParaRPr dirty="0"/>
          </a:p>
        </p:txBody>
      </p:sp>
      <p:sp>
        <p:nvSpPr>
          <p:cNvPr id="455" name="Google Shape;455;g228bab7cec2_2_317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28bab7cec2_2_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28bab7cec2_2_317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Заключение</a:t>
            </a:r>
            <a:endParaRPr sz="400"/>
          </a:p>
        </p:txBody>
      </p:sp>
      <p:sp>
        <p:nvSpPr>
          <p:cNvPr id="459" name="Google Shape;459;g228bab7cec2_2_317"/>
          <p:cNvSpPr txBox="1"/>
          <p:nvPr/>
        </p:nvSpPr>
        <p:spPr>
          <a:xfrm>
            <a:off x="549175" y="4524075"/>
            <a:ext cx="944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Перспективные направления: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Поиск симметричных конфигураций - экономия времени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Параллельные вычисления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228bab7cec2_2_317"/>
          <p:cNvSpPr txBox="1"/>
          <p:nvPr/>
        </p:nvSpPr>
        <p:spPr>
          <a:xfrm>
            <a:off x="674650" y="1201150"/>
            <a:ext cx="9592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За это время мы научились: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Решать задачу на собственные значения для фиксированных систем атомов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Сортировать решения задачи на собственные значения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Искать наиболее долгоживущие состояния для </a:t>
            </a:r>
            <a:r>
              <a:rPr lang="en-US" sz="2200">
                <a:solidFill>
                  <a:schemeClr val="dk1"/>
                </a:solidFill>
              </a:rPr>
              <a:t>произвольной системы</a:t>
            </a:r>
            <a:r>
              <a:rPr lang="en-US" sz="2200"/>
              <a:t> из N атомов в 1D/2D </a:t>
            </a:r>
            <a:endParaRPr sz="2200"/>
          </a:p>
        </p:txBody>
      </p:sp>
      <p:sp>
        <p:nvSpPr>
          <p:cNvPr id="11" name="Google Shape;130;p5">
            <a:extLst>
              <a:ext uri="{FF2B5EF4-FFF2-40B4-BE49-F238E27FC236}">
                <a16:creationId xmlns:a16="http://schemas.microsoft.com/office/drawing/2014/main" id="{ADBAD40C-6FE2-49C5-B129-3D6CB765F458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7;p5">
            <a:extLst>
              <a:ext uri="{FF2B5EF4-FFF2-40B4-BE49-F238E27FC236}">
                <a16:creationId xmlns:a16="http://schemas.microsoft.com/office/drawing/2014/main" id="{CE4BA639-1016-4E3B-868A-F759D9A9E311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Природа света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История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 что с этим делать</a:t>
            </a:r>
            <a:endParaRPr sz="18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dk1"/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dk1"/>
                </a:solidFill>
              </a:rPr>
              <a:t>школьников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"/>
          <p:cNvSpPr/>
          <p:nvPr/>
        </p:nvSpPr>
        <p:spPr>
          <a:xfrm>
            <a:off x="0" y="-190670"/>
            <a:ext cx="12192001" cy="7048670"/>
          </a:xfrm>
          <a:prstGeom prst="rect">
            <a:avLst/>
          </a:prstGeom>
          <a:solidFill>
            <a:srgbClr val="17161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0"/>
          <p:cNvSpPr txBox="1"/>
          <p:nvPr/>
        </p:nvSpPr>
        <p:spPr>
          <a:xfrm>
            <a:off x="2493596" y="2394581"/>
            <a:ext cx="6899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Спасибо за внимание</a:t>
            </a: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4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1" name="Google Shape;47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8688" y="-1755581"/>
            <a:ext cx="4015409" cy="48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0"/>
          <p:cNvSpPr/>
          <p:nvPr/>
        </p:nvSpPr>
        <p:spPr>
          <a:xfrm rot="2515981">
            <a:off x="-2323019" y="5538748"/>
            <a:ext cx="5471484" cy="3079833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6687" y="-2666353"/>
            <a:ext cx="2310295" cy="85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0904" y="7934056"/>
            <a:ext cx="2262831" cy="97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39" y="67845"/>
            <a:ext cx="2015835" cy="74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0"/>
          <p:cNvSpPr/>
          <p:nvPr/>
        </p:nvSpPr>
        <p:spPr>
          <a:xfrm rot="2515981">
            <a:off x="9147993" y="-1381660"/>
            <a:ext cx="5471484" cy="3079833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05287" y="5708275"/>
            <a:ext cx="2494050" cy="97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92A21-15A5-4C01-8C78-C450EB9F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9" y="961975"/>
            <a:ext cx="9657586" cy="56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9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648CE9-2F91-4459-A07C-9198AA777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43205F28-5827-4E08-AE4B-1A20A0BF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95" y="31355"/>
            <a:ext cx="5362037" cy="3217221"/>
          </a:xfrm>
          <a:prstGeom prst="rect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B0C5844A-A97C-4652-8D10-F4E28701C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7" y="3894845"/>
            <a:ext cx="3799375" cy="136777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07257CB-64F8-4F6C-A1BA-5FAE740E3E2D}"/>
              </a:ext>
            </a:extLst>
          </p:cNvPr>
          <p:cNvGrpSpPr/>
          <p:nvPr/>
        </p:nvGrpSpPr>
        <p:grpSpPr>
          <a:xfrm>
            <a:off x="7394829" y="1639965"/>
            <a:ext cx="3651876" cy="1712006"/>
            <a:chOff x="7457243" y="4810956"/>
            <a:chExt cx="3651876" cy="171200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EE6E80DE-159A-492F-B2E2-F6BD745959B7}"/>
                </a:ext>
              </a:extLst>
            </p:cNvPr>
            <p:cNvSpPr/>
            <p:nvPr/>
          </p:nvSpPr>
          <p:spPr>
            <a:xfrm>
              <a:off x="7457243" y="4810956"/>
              <a:ext cx="3651876" cy="17120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44F0431-C114-4DCE-AEDC-139257ABB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396" t="772" r="20857" b="46186"/>
            <a:stretch/>
          </p:blipFill>
          <p:spPr>
            <a:xfrm>
              <a:off x="7740381" y="5021575"/>
              <a:ext cx="1374846" cy="1361391"/>
            </a:xfrm>
            <a:prstGeom prst="ellipse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D61E24-B8F4-447F-9340-D05FA5C96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2661" r="42769" b="52376"/>
            <a:stretch/>
          </p:blipFill>
          <p:spPr>
            <a:xfrm>
              <a:off x="9503416" y="5021574"/>
              <a:ext cx="1405102" cy="1361391"/>
            </a:xfrm>
            <a:prstGeom prst="ellipse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FA6D4E-BDA1-423F-A93E-ECC85CF67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1" t="9564" r="53922" b="7372"/>
          <a:stretch/>
        </p:blipFill>
        <p:spPr>
          <a:xfrm>
            <a:off x="4918228" y="4048217"/>
            <a:ext cx="1464817" cy="1438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AD9961-5427-4A9E-BFE3-F83630B42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31" t="8859" r="5423" b="8078"/>
          <a:stretch/>
        </p:blipFill>
        <p:spPr>
          <a:xfrm>
            <a:off x="9144001" y="4048217"/>
            <a:ext cx="1464818" cy="14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0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F0CC28-F9BC-478E-81F6-FE63F75F7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" y="1821849"/>
            <a:ext cx="5896323" cy="44222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58789-0043-4A04-B552-89C310581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01" y="1841204"/>
            <a:ext cx="5896323" cy="442224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9183EB0-771A-3E61-0CFB-82297EE3EFC4}"/>
              </a:ext>
            </a:extLst>
          </p:cNvPr>
          <p:cNvSpPr txBox="1">
            <a:spLocks/>
          </p:cNvSpPr>
          <p:nvPr/>
        </p:nvSpPr>
        <p:spPr>
          <a:xfrm>
            <a:off x="609600" y="366358"/>
            <a:ext cx="8365245" cy="8273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/>
              <a:t>Realistic structure: Q-factors</a:t>
            </a:r>
          </a:p>
          <a:p>
            <a:endParaRPr lang="ru-RU" sz="42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E8BB7-0085-B7EA-D198-1745DBACE3A1}"/>
              </a:ext>
            </a:extLst>
          </p:cNvPr>
          <p:cNvSpPr txBox="1"/>
          <p:nvPr/>
        </p:nvSpPr>
        <p:spPr>
          <a:xfrm>
            <a:off x="1374019" y="1406817"/>
            <a:ext cx="26741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Eigenmodes with m = 0</a:t>
            </a:r>
            <a:endParaRPr lang="ru-RU" sz="186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472B90-AF4C-3CCF-99BC-4DBDA39C6D4D}"/>
              </a:ext>
            </a:extLst>
          </p:cNvPr>
          <p:cNvSpPr txBox="1"/>
          <p:nvPr/>
        </p:nvSpPr>
        <p:spPr>
          <a:xfrm>
            <a:off x="7334553" y="1414904"/>
            <a:ext cx="26741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Eigenmodes with m = 1</a:t>
            </a:r>
            <a:endParaRPr lang="ru-RU" sz="1867" dirty="0"/>
          </a:p>
        </p:txBody>
      </p:sp>
    </p:spTree>
    <p:extLst>
      <p:ext uri="{BB962C8B-B14F-4D97-AF65-F5344CB8AC3E}">
        <p14:creationId xmlns:p14="http://schemas.microsoft.com/office/powerpoint/2010/main" val="1510395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g22a45dd4533_1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22a45dd4533_1_33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613" name="Google Shape;613;g22a45dd4533_1_33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g22a45dd4533_1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2a45dd4533_1_33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сортировки</a:t>
            </a:r>
            <a:endParaRPr sz="400"/>
          </a:p>
        </p:txBody>
      </p:sp>
      <p:sp>
        <p:nvSpPr>
          <p:cNvPr id="616" name="Google Shape;616;g22a45dd4533_1_33"/>
          <p:cNvSpPr/>
          <p:nvPr/>
        </p:nvSpPr>
        <p:spPr>
          <a:xfrm flipH="1">
            <a:off x="10384705" y="963989"/>
            <a:ext cx="46500" cy="496830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g22a45dd4533_1_33"/>
          <p:cNvSpPr txBox="1"/>
          <p:nvPr/>
        </p:nvSpPr>
        <p:spPr>
          <a:xfrm>
            <a:off x="4999400" y="3539825"/>
            <a:ext cx="300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22a45dd4533_1_33"/>
          <p:cNvSpPr/>
          <p:nvPr/>
        </p:nvSpPr>
        <p:spPr>
          <a:xfrm>
            <a:off x="10424150" y="914400"/>
            <a:ext cx="18474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Введение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-Мотивация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-Постановка задачи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Главная часть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-Простейшие конфигурации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-Сортировка решений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-Проблемы перебора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-“Умные” алгоритмы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Заключение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 Выводы и улучшения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19" name="Google Shape;619;g22a45dd4533_1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7115" y="4092425"/>
            <a:ext cx="5064226" cy="220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22a45dd4533_1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355" y="3899100"/>
            <a:ext cx="3933495" cy="29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2a45dd4533_1_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200" y="864000"/>
            <a:ext cx="4006676" cy="2958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g22a45dd4533_1_33"/>
          <p:cNvCxnSpPr/>
          <p:nvPr/>
        </p:nvCxnSpPr>
        <p:spPr>
          <a:xfrm rot="10800000">
            <a:off x="1823075" y="3239075"/>
            <a:ext cx="528000" cy="528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3" name="Google Shape;623;g22a45dd4533_1_33"/>
          <p:cNvCxnSpPr/>
          <p:nvPr/>
        </p:nvCxnSpPr>
        <p:spPr>
          <a:xfrm rot="10800000">
            <a:off x="3641700" y="4907888"/>
            <a:ext cx="153600" cy="573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24" name="Google Shape;624;g22a45dd4533_1_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7001" y="1227634"/>
            <a:ext cx="5235030" cy="230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g22a938e4afd_0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2a938e4afd_0_84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sp>
        <p:nvSpPr>
          <p:cNvPr id="632" name="Google Shape;632;g22a938e4afd_0_84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22a938e4afd_0_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22a938e4afd_0_84"/>
          <p:cNvSpPr txBox="1"/>
          <p:nvPr/>
        </p:nvSpPr>
        <p:spPr>
          <a:xfrm>
            <a:off x="674651" y="93325"/>
            <a:ext cx="927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Результаты оптимизации</a:t>
            </a:r>
            <a:endParaRPr sz="1200"/>
          </a:p>
        </p:txBody>
      </p:sp>
      <p:sp>
        <p:nvSpPr>
          <p:cNvPr id="635" name="Google Shape;635;g22a938e4afd_0_84"/>
          <p:cNvSpPr/>
          <p:nvPr/>
        </p:nvSpPr>
        <p:spPr>
          <a:xfrm flipH="1">
            <a:off x="10385604" y="963989"/>
            <a:ext cx="45600" cy="537210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22a938e4afd_0_84"/>
          <p:cNvSpPr txBox="1"/>
          <p:nvPr/>
        </p:nvSpPr>
        <p:spPr>
          <a:xfrm>
            <a:off x="5022863" y="4988375"/>
            <a:ext cx="526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22a938e4afd_0_84"/>
          <p:cNvSpPr txBox="1"/>
          <p:nvPr/>
        </p:nvSpPr>
        <p:spPr>
          <a:xfrm>
            <a:off x="5320050" y="3027750"/>
            <a:ext cx="566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“Сонаправленные моды” для разных N (чем больше, тем лучше) для больших расстояний 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g22a938e4afd_0_84"/>
          <p:cNvSpPr txBox="1"/>
          <p:nvPr/>
        </p:nvSpPr>
        <p:spPr>
          <a:xfrm>
            <a:off x="5573875" y="736775"/>
            <a:ext cx="566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“Противонаправленные моды” для небольших расстояний 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g22a938e4afd_0_84"/>
          <p:cNvSpPr txBox="1"/>
          <p:nvPr/>
        </p:nvSpPr>
        <p:spPr>
          <a:xfrm>
            <a:off x="5917350" y="1132700"/>
            <a:ext cx="3782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Противонаправленная мода для небольших расстояний оптимизации (до 0,5</a:t>
            </a:r>
            <a:r>
              <a:rPr lang="en-US" sz="2400">
                <a:solidFill>
                  <a:srgbClr val="202122"/>
                </a:solidFill>
                <a:highlight>
                  <a:schemeClr val="lt1"/>
                </a:highlight>
              </a:rPr>
              <a:t>λ), неравные расстояния в цепочке</a:t>
            </a:r>
            <a:endParaRPr sz="2400"/>
          </a:p>
        </p:txBody>
      </p:sp>
      <p:sp>
        <p:nvSpPr>
          <p:cNvPr id="640" name="Google Shape;640;g22a938e4afd_0_84"/>
          <p:cNvSpPr txBox="1"/>
          <p:nvPr/>
        </p:nvSpPr>
        <p:spPr>
          <a:xfrm>
            <a:off x="5917350" y="3643350"/>
            <a:ext cx="3782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Сонаправленная мода для больших расстояний (&gt;0,5</a:t>
            </a:r>
            <a:r>
              <a:rPr lang="en-US" sz="2400">
                <a:solidFill>
                  <a:srgbClr val="202122"/>
                </a:solidFill>
                <a:highlight>
                  <a:schemeClr val="lt1"/>
                </a:highlight>
              </a:rPr>
              <a:t>λ)</a:t>
            </a:r>
            <a:r>
              <a:rPr lang="en-US" sz="2400"/>
              <a:t> и периодическая цепочка</a:t>
            </a:r>
            <a:endParaRPr sz="2400"/>
          </a:p>
        </p:txBody>
      </p:sp>
      <p:pic>
        <p:nvPicPr>
          <p:cNvPr id="641" name="Google Shape;641;g22a938e4afd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100" y="1211626"/>
            <a:ext cx="5440625" cy="20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2a938e4afd_0_84"/>
          <p:cNvSpPr/>
          <p:nvPr/>
        </p:nvSpPr>
        <p:spPr>
          <a:xfrm>
            <a:off x="10424150" y="914400"/>
            <a:ext cx="18474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Введение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-Мотивация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-Постановка задачи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Главная часть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-Простейшие конфигурации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-Сортировка решений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-Проблемы перебора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-“Умные” алгоритмы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Заключение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 Выводы и улучшения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43" name="Google Shape;643;g22a938e4afd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100" y="3543625"/>
            <a:ext cx="5440625" cy="202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2a938e4afd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8725" y="5272575"/>
            <a:ext cx="4249800" cy="15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22a938e4afd_0_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22a938e4afd_0_165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g22a938e4afd_0_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22a938e4afd_0_165"/>
          <p:cNvSpPr txBox="1"/>
          <p:nvPr/>
        </p:nvSpPr>
        <p:spPr>
          <a:xfrm>
            <a:off x="674651" y="93325"/>
            <a:ext cx="971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Сортировка решений</a:t>
            </a:r>
            <a:endParaRPr sz="400"/>
          </a:p>
        </p:txBody>
      </p:sp>
      <p:sp>
        <p:nvSpPr>
          <p:cNvPr id="698" name="Google Shape;698;g22a938e4afd_0_165"/>
          <p:cNvSpPr/>
          <p:nvPr/>
        </p:nvSpPr>
        <p:spPr>
          <a:xfrm flipH="1">
            <a:off x="10385604" y="963989"/>
            <a:ext cx="45600" cy="537210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g22a938e4afd_0_165"/>
          <p:cNvSpPr txBox="1"/>
          <p:nvPr/>
        </p:nvSpPr>
        <p:spPr>
          <a:xfrm>
            <a:off x="29100" y="2877650"/>
            <a:ext cx="9388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Рабочие ключи: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Собственные числа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Собственные числа + векторы (после 0,1</a:t>
            </a:r>
            <a:r>
              <a:rPr lang="en-US" sz="2400">
                <a:solidFill>
                  <a:srgbClr val="202122"/>
                </a:solidFill>
                <a:highlight>
                  <a:srgbClr val="FFFFFF"/>
                </a:highlight>
              </a:rPr>
              <a:t>λ)</a:t>
            </a: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400"/>
              <a:buChar char="●"/>
            </a:pPr>
            <a:r>
              <a:rPr lang="en-US" sz="2400">
                <a:solidFill>
                  <a:srgbClr val="202122"/>
                </a:solidFill>
                <a:highlight>
                  <a:srgbClr val="FFFFFF"/>
                </a:highlight>
              </a:rPr>
              <a:t>Собственные числа + N^2 производных (неэффективно)</a:t>
            </a: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700" name="Google Shape;700;g22a938e4afd_0_165"/>
          <p:cNvSpPr txBox="1"/>
          <p:nvPr/>
        </p:nvSpPr>
        <p:spPr>
          <a:xfrm>
            <a:off x="263100" y="2249475"/>
            <a:ext cx="86217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Евклидова метрика                метрика городских кварталов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1" name="Google Shape;701;g22a938e4afd_0_165"/>
          <p:cNvCxnSpPr/>
          <p:nvPr/>
        </p:nvCxnSpPr>
        <p:spPr>
          <a:xfrm>
            <a:off x="3253050" y="3078350"/>
            <a:ext cx="112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02" name="Google Shape;702;g22a938e4afd_0_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525" y="5691749"/>
            <a:ext cx="9118710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22a938e4afd_0_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525" y="4713825"/>
            <a:ext cx="6797951" cy="30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2a938e4afd_0_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525" y="4123422"/>
            <a:ext cx="7459238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22a938e4afd_0_165"/>
          <p:cNvSpPr txBox="1"/>
          <p:nvPr/>
        </p:nvSpPr>
        <p:spPr>
          <a:xfrm>
            <a:off x="7754100" y="4028925"/>
            <a:ext cx="443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Евклид</a:t>
            </a:r>
            <a:endParaRPr sz="2400"/>
          </a:p>
        </p:txBody>
      </p:sp>
      <p:sp>
        <p:nvSpPr>
          <p:cNvPr id="706" name="Google Shape;706;g22a938e4afd_0_165"/>
          <p:cNvSpPr txBox="1"/>
          <p:nvPr/>
        </p:nvSpPr>
        <p:spPr>
          <a:xfrm>
            <a:off x="7754100" y="4590175"/>
            <a:ext cx="443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кварталы</a:t>
            </a:r>
            <a:endParaRPr sz="2400"/>
          </a:p>
        </p:txBody>
      </p:sp>
      <p:pic>
        <p:nvPicPr>
          <p:cNvPr id="707" name="Google Shape;707;g22a938e4afd_0_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117400"/>
            <a:ext cx="10001843" cy="17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22a938e4afd_0_165"/>
          <p:cNvSpPr/>
          <p:nvPr/>
        </p:nvSpPr>
        <p:spPr>
          <a:xfrm>
            <a:off x="10424150" y="914400"/>
            <a:ext cx="18474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Введение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-Мотивация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-Постановка задачи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Главная часть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-Простейшие конфигурации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-Сортировка решений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-Проблемы перебора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-“Умные” алгоритмы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Заключение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 Выводы и улучшения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g22a938e4afd_0_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8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22a938e4afd_0_184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716" name="Google Shape;716;g22a938e4afd_0_184"/>
          <p:cNvSpPr/>
          <p:nvPr/>
        </p:nvSpPr>
        <p:spPr>
          <a:xfrm>
            <a:off x="112980" y="154434"/>
            <a:ext cx="10318200" cy="7281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g22a938e4afd_0_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22a938e4afd_0_184"/>
          <p:cNvSpPr txBox="1"/>
          <p:nvPr/>
        </p:nvSpPr>
        <p:spPr>
          <a:xfrm>
            <a:off x="674651" y="93325"/>
            <a:ext cx="971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Сортировка решений</a:t>
            </a:r>
            <a:endParaRPr sz="400"/>
          </a:p>
        </p:txBody>
      </p:sp>
      <p:sp>
        <p:nvSpPr>
          <p:cNvPr id="719" name="Google Shape;719;g22a938e4afd_0_184"/>
          <p:cNvSpPr/>
          <p:nvPr/>
        </p:nvSpPr>
        <p:spPr>
          <a:xfrm flipH="1">
            <a:off x="10385604" y="963989"/>
            <a:ext cx="45600" cy="537210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22a938e4afd_0_184"/>
          <p:cNvSpPr/>
          <p:nvPr/>
        </p:nvSpPr>
        <p:spPr>
          <a:xfrm>
            <a:off x="8203775" y="34133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22a938e4afd_0_184"/>
          <p:cNvSpPr/>
          <p:nvPr/>
        </p:nvSpPr>
        <p:spPr>
          <a:xfrm>
            <a:off x="8203775" y="37181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g22a938e4afd_0_184"/>
          <p:cNvSpPr/>
          <p:nvPr/>
        </p:nvSpPr>
        <p:spPr>
          <a:xfrm>
            <a:off x="8203775" y="40229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g22a938e4afd_0_184"/>
          <p:cNvSpPr/>
          <p:nvPr/>
        </p:nvSpPr>
        <p:spPr>
          <a:xfrm>
            <a:off x="8203775" y="43277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22a938e4afd_0_184"/>
          <p:cNvSpPr/>
          <p:nvPr/>
        </p:nvSpPr>
        <p:spPr>
          <a:xfrm>
            <a:off x="8203775" y="46325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22a938e4afd_0_184"/>
          <p:cNvSpPr/>
          <p:nvPr/>
        </p:nvSpPr>
        <p:spPr>
          <a:xfrm>
            <a:off x="9041975" y="34133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g22a938e4afd_0_184"/>
          <p:cNvSpPr/>
          <p:nvPr/>
        </p:nvSpPr>
        <p:spPr>
          <a:xfrm>
            <a:off x="9041975" y="37181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22a938e4afd_0_184"/>
          <p:cNvSpPr/>
          <p:nvPr/>
        </p:nvSpPr>
        <p:spPr>
          <a:xfrm>
            <a:off x="9041975" y="40229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g22a938e4afd_0_184"/>
          <p:cNvSpPr/>
          <p:nvPr/>
        </p:nvSpPr>
        <p:spPr>
          <a:xfrm>
            <a:off x="9041975" y="43277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g22a938e4afd_0_184"/>
          <p:cNvSpPr/>
          <p:nvPr/>
        </p:nvSpPr>
        <p:spPr>
          <a:xfrm>
            <a:off x="9041975" y="4632553"/>
            <a:ext cx="166200" cy="16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0" name="Google Shape;730;g22a938e4afd_0_184"/>
          <p:cNvCxnSpPr>
            <a:stCxn id="720" idx="6"/>
            <a:endCxn id="728" idx="2"/>
          </p:cNvCxnSpPr>
          <p:nvPr/>
        </p:nvCxnSpPr>
        <p:spPr>
          <a:xfrm>
            <a:off x="8369975" y="3496453"/>
            <a:ext cx="672000" cy="91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1" name="Google Shape;731;g22a938e4afd_0_184"/>
          <p:cNvCxnSpPr>
            <a:stCxn id="720" idx="6"/>
            <a:endCxn id="726" idx="2"/>
          </p:cNvCxnSpPr>
          <p:nvPr/>
        </p:nvCxnSpPr>
        <p:spPr>
          <a:xfrm>
            <a:off x="8369975" y="3496453"/>
            <a:ext cx="672000" cy="30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g22a938e4afd_0_184"/>
          <p:cNvCxnSpPr>
            <a:stCxn id="721" idx="6"/>
            <a:endCxn id="725" idx="2"/>
          </p:cNvCxnSpPr>
          <p:nvPr/>
        </p:nvCxnSpPr>
        <p:spPr>
          <a:xfrm rot="10800000" flipH="1">
            <a:off x="8369975" y="3496453"/>
            <a:ext cx="672000" cy="30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g22a938e4afd_0_184"/>
          <p:cNvCxnSpPr>
            <a:stCxn id="723" idx="6"/>
            <a:endCxn id="727" idx="2"/>
          </p:cNvCxnSpPr>
          <p:nvPr/>
        </p:nvCxnSpPr>
        <p:spPr>
          <a:xfrm rot="10800000" flipH="1">
            <a:off x="8369975" y="4106053"/>
            <a:ext cx="672000" cy="30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g22a938e4afd_0_184"/>
          <p:cNvCxnSpPr>
            <a:stCxn id="724" idx="6"/>
            <a:endCxn id="726" idx="2"/>
          </p:cNvCxnSpPr>
          <p:nvPr/>
        </p:nvCxnSpPr>
        <p:spPr>
          <a:xfrm rot="10800000" flipH="1">
            <a:off x="8369975" y="3801253"/>
            <a:ext cx="672000" cy="91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g22a938e4afd_0_184"/>
          <p:cNvCxnSpPr>
            <a:stCxn id="722" idx="6"/>
            <a:endCxn id="729" idx="2"/>
          </p:cNvCxnSpPr>
          <p:nvPr/>
        </p:nvCxnSpPr>
        <p:spPr>
          <a:xfrm>
            <a:off x="8369975" y="4106053"/>
            <a:ext cx="672000" cy="60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6" name="Google Shape;736;g22a938e4afd_0_184"/>
          <p:cNvSpPr txBox="1"/>
          <p:nvPr/>
        </p:nvSpPr>
        <p:spPr>
          <a:xfrm>
            <a:off x="190500" y="2770875"/>
            <a:ext cx="316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Munkres</a:t>
            </a:r>
            <a:endParaRPr sz="2400"/>
          </a:p>
        </p:txBody>
      </p:sp>
      <p:sp>
        <p:nvSpPr>
          <p:cNvPr id="737" name="Google Shape;737;g22a938e4afd_0_184"/>
          <p:cNvSpPr txBox="1"/>
          <p:nvPr/>
        </p:nvSpPr>
        <p:spPr>
          <a:xfrm>
            <a:off x="364400" y="3358200"/>
            <a:ext cx="7229400" cy="16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Две основные идеи алгоритма: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2"/>
              </a:buClr>
              <a:buSzPts val="1700"/>
              <a:buChar char="-"/>
            </a:pPr>
            <a:r>
              <a:rPr lang="en-US" sz="1700">
                <a:solidFill>
                  <a:srgbClr val="202122"/>
                </a:solidFill>
                <a:highlight>
                  <a:srgbClr val="FFFFFF"/>
                </a:highlight>
              </a:rPr>
              <a:t>Если из всех элементов некой строки или столбца вычесть одно и то же число, оптимальное решение не изменится</a:t>
            </a:r>
            <a:endParaRPr sz="17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700"/>
              <a:buChar char="-"/>
            </a:pPr>
            <a:r>
              <a:rPr lang="en-US" sz="1700">
                <a:solidFill>
                  <a:srgbClr val="202122"/>
                </a:solidFill>
                <a:highlight>
                  <a:srgbClr val="FFFFFF"/>
                </a:highlight>
              </a:rPr>
              <a:t>Если у решения(элемента матрицы) нулевая стоимость, оно оптимальное</a:t>
            </a:r>
            <a:endParaRPr sz="17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738" name="Google Shape;738;g22a938e4afd_0_184"/>
          <p:cNvSpPr txBox="1"/>
          <p:nvPr/>
        </p:nvSpPr>
        <p:spPr>
          <a:xfrm>
            <a:off x="7888250" y="2941600"/>
            <a:ext cx="205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строки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g22a938e4afd_0_184"/>
          <p:cNvSpPr txBox="1"/>
          <p:nvPr/>
        </p:nvSpPr>
        <p:spPr>
          <a:xfrm>
            <a:off x="8800425" y="2941600"/>
            <a:ext cx="12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столбцы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g22a938e4afd_0_184"/>
          <p:cNvSpPr/>
          <p:nvPr/>
        </p:nvSpPr>
        <p:spPr>
          <a:xfrm>
            <a:off x="-1" y="5932392"/>
            <a:ext cx="10431300" cy="925500"/>
          </a:xfrm>
          <a:prstGeom prst="rect">
            <a:avLst/>
          </a:prstGeom>
          <a:solidFill>
            <a:srgbClr val="26262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22a938e4afd_0_184"/>
          <p:cNvSpPr txBox="1"/>
          <p:nvPr/>
        </p:nvSpPr>
        <p:spPr>
          <a:xfrm>
            <a:off x="8421650" y="5227600"/>
            <a:ext cx="169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Нулевые элементы матрицы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2" name="Google Shape;742;g22a938e4afd_0_184"/>
          <p:cNvCxnSpPr/>
          <p:nvPr/>
        </p:nvCxnSpPr>
        <p:spPr>
          <a:xfrm rot="10800000">
            <a:off x="8636750" y="4556375"/>
            <a:ext cx="267600" cy="725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43" name="Google Shape;743;g22a938e4afd_0_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117400"/>
            <a:ext cx="10001843" cy="17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22a938e4afd_0_184"/>
          <p:cNvSpPr/>
          <p:nvPr/>
        </p:nvSpPr>
        <p:spPr>
          <a:xfrm>
            <a:off x="10424150" y="914400"/>
            <a:ext cx="18474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Введение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-Мотивация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-Постановка задачи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Главная часть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-Простейшие конфигурации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-Сортировка решений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-Проблемы перебора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-“Умные” алгоритмы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Заключение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- Выводы и улучшения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45" name="Google Shape;745;g22a938e4afd_0_184"/>
          <p:cNvSpPr/>
          <p:nvPr/>
        </p:nvSpPr>
        <p:spPr>
          <a:xfrm>
            <a:off x="492960" y="6045954"/>
            <a:ext cx="8212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lt1"/>
                </a:solidFill>
              </a:rPr>
              <a:t>https://github.com/bmachiel/python-nport/blob/master/nport/eigenshuffle.py</a:t>
            </a:r>
            <a:endParaRPr sz="1600" i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>
                <a:solidFill>
                  <a:schemeClr val="lt1"/>
                </a:solidFill>
              </a:rPr>
              <a:t>https://github.com/bmc/munkres</a:t>
            </a:r>
            <a:endParaRPr sz="1800" i="1">
              <a:solidFill>
                <a:schemeClr val="lt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Квантовая(?)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" name="Google Shape;133;p5">
            <a:extLst>
              <a:ext uri="{FF2B5EF4-FFF2-40B4-BE49-F238E27FC236}">
                <a16:creationId xmlns:a16="http://schemas.microsoft.com/office/drawing/2014/main" id="{2AF38C99-5057-4FB5-A8AB-643F9F54CC05}"/>
              </a:ext>
            </a:extLst>
          </p:cNvPr>
          <p:cNvSpPr txBox="1"/>
          <p:nvPr/>
        </p:nvSpPr>
        <p:spPr>
          <a:xfrm>
            <a:off x="5799671" y="824179"/>
            <a:ext cx="2533733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Проблемки</a:t>
            </a: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</a:t>
            </a:r>
            <a:endParaRPr lang="ru-RU" sz="24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DE77DE-836E-4C37-8BF7-6A3CF1C51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88" r="48077"/>
          <a:stretch/>
        </p:blipFill>
        <p:spPr>
          <a:xfrm>
            <a:off x="4074739" y="1510624"/>
            <a:ext cx="2021261" cy="2779704"/>
          </a:xfrm>
          <a:prstGeom prst="rect">
            <a:avLst/>
          </a:prstGeom>
        </p:spPr>
      </p:pic>
      <p:sp>
        <p:nvSpPr>
          <p:cNvPr id="19" name="Google Shape;133;p5">
            <a:extLst>
              <a:ext uri="{FF2B5EF4-FFF2-40B4-BE49-F238E27FC236}">
                <a16:creationId xmlns:a16="http://schemas.microsoft.com/office/drawing/2014/main" id="{9DA2B99B-F70E-4981-ACB4-0B4CAB76898D}"/>
              </a:ext>
            </a:extLst>
          </p:cNvPr>
          <p:cNvSpPr txBox="1"/>
          <p:nvPr/>
        </p:nvSpPr>
        <p:spPr>
          <a:xfrm>
            <a:off x="1277622" y="4163852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Sir Isaac Newton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(1642 – 1726)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Isaac Newton - Wikipedia">
            <a:extLst>
              <a:ext uri="{FF2B5EF4-FFF2-40B4-BE49-F238E27FC236}">
                <a16:creationId xmlns:a16="http://schemas.microsoft.com/office/drawing/2014/main" id="{3653D6DA-99E6-4139-912C-ED8BC0B5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2" y="1359023"/>
            <a:ext cx="2228181" cy="26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070CC52D-2566-456D-B06D-F5AF64D2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5" y="3617831"/>
            <a:ext cx="742555" cy="3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3F1B58-E22D-4146-AA2B-AC4A64B4E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518" y="3682905"/>
            <a:ext cx="1228725" cy="4953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361DEB-8137-42E9-9DAE-7FDAE516B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735" y="1480402"/>
            <a:ext cx="2882518" cy="2655803"/>
          </a:xfrm>
          <a:prstGeom prst="rect">
            <a:avLst/>
          </a:prstGeom>
        </p:spPr>
      </p:pic>
      <p:sp>
        <p:nvSpPr>
          <p:cNvPr id="18" name="Google Shape;130;p5">
            <a:extLst>
              <a:ext uri="{FF2B5EF4-FFF2-40B4-BE49-F238E27FC236}">
                <a16:creationId xmlns:a16="http://schemas.microsoft.com/office/drawing/2014/main" id="{8F25D39D-621D-4EBB-954C-E4D4B574D12D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7;p5">
            <a:extLst>
              <a:ext uri="{FF2B5EF4-FFF2-40B4-BE49-F238E27FC236}">
                <a16:creationId xmlns:a16="http://schemas.microsoft.com/office/drawing/2014/main" id="{794F96BB-8CD4-49F8-B7C1-16CC1911E220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58E08-A9E3-407D-B969-7A7839549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0517" y="1675240"/>
            <a:ext cx="857250" cy="504825"/>
          </a:xfrm>
          <a:prstGeom prst="rect">
            <a:avLst/>
          </a:prstGeom>
        </p:spPr>
      </p:pic>
      <p:pic>
        <p:nvPicPr>
          <p:cNvPr id="21" name="Picture 2" descr="НЬЮТОНА КОЛЬЦА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1EEEC7B3-5C1E-418F-A729-89EE9429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68" y="4528373"/>
            <a:ext cx="2167554" cy="18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азработка учебного пособия на тему: «Кольца Ньютона. Применение  интерференции света: просветление оптики, многолучевая интерферометрия»">
            <a:extLst>
              <a:ext uri="{FF2B5EF4-FFF2-40B4-BE49-F238E27FC236}">
                <a16:creationId xmlns:a16="http://schemas.microsoft.com/office/drawing/2014/main" id="{58021859-4D40-444A-B81C-9C97530A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05" y="4734068"/>
            <a:ext cx="1974881" cy="16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4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Квантовая(?)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" name="Google Shape;133;p5">
            <a:extLst>
              <a:ext uri="{FF2B5EF4-FFF2-40B4-BE49-F238E27FC236}">
                <a16:creationId xmlns:a16="http://schemas.microsoft.com/office/drawing/2014/main" id="{2AF38C99-5057-4FB5-A8AB-643F9F54CC05}"/>
              </a:ext>
            </a:extLst>
          </p:cNvPr>
          <p:cNvSpPr txBox="1"/>
          <p:nvPr/>
        </p:nvSpPr>
        <p:spPr>
          <a:xfrm>
            <a:off x="5799671" y="824179"/>
            <a:ext cx="2533733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Проблемки</a:t>
            </a: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</a:t>
            </a:r>
            <a:endParaRPr lang="ru-RU" sz="24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DE77DE-836E-4C37-8BF7-6A3CF1C51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88" r="48077"/>
          <a:stretch/>
        </p:blipFill>
        <p:spPr>
          <a:xfrm>
            <a:off x="4074739" y="1510624"/>
            <a:ext cx="2021261" cy="2779704"/>
          </a:xfrm>
          <a:prstGeom prst="rect">
            <a:avLst/>
          </a:prstGeom>
        </p:spPr>
      </p:pic>
      <p:sp>
        <p:nvSpPr>
          <p:cNvPr id="19" name="Google Shape;133;p5">
            <a:extLst>
              <a:ext uri="{FF2B5EF4-FFF2-40B4-BE49-F238E27FC236}">
                <a16:creationId xmlns:a16="http://schemas.microsoft.com/office/drawing/2014/main" id="{9DA2B99B-F70E-4981-ACB4-0B4CAB76898D}"/>
              </a:ext>
            </a:extLst>
          </p:cNvPr>
          <p:cNvSpPr txBox="1"/>
          <p:nvPr/>
        </p:nvSpPr>
        <p:spPr>
          <a:xfrm>
            <a:off x="1277622" y="4163852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Sir Isaac Newton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(1642 – 1726)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Isaac Newton - Wikipedia">
            <a:extLst>
              <a:ext uri="{FF2B5EF4-FFF2-40B4-BE49-F238E27FC236}">
                <a16:creationId xmlns:a16="http://schemas.microsoft.com/office/drawing/2014/main" id="{3653D6DA-99E6-4139-912C-ED8BC0B5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2" y="1359023"/>
            <a:ext cx="2228181" cy="26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070CC52D-2566-456D-B06D-F5AF64D2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5" y="3617831"/>
            <a:ext cx="742555" cy="3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3F1B58-E22D-4146-AA2B-AC4A64B4E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518" y="3682905"/>
            <a:ext cx="1228725" cy="4953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361DEB-8137-42E9-9DAE-7FDAE516B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735" y="1480402"/>
            <a:ext cx="2882518" cy="26558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A35301-B946-4D51-AD68-1612D4267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5611" y="4374328"/>
            <a:ext cx="4228815" cy="2075009"/>
          </a:xfrm>
          <a:prstGeom prst="rect">
            <a:avLst/>
          </a:prstGeom>
        </p:spPr>
      </p:pic>
      <p:sp>
        <p:nvSpPr>
          <p:cNvPr id="38" name="Google Shape;198;g22b2e51cd7b_0_48">
            <a:extLst>
              <a:ext uri="{FF2B5EF4-FFF2-40B4-BE49-F238E27FC236}">
                <a16:creationId xmlns:a16="http://schemas.microsoft.com/office/drawing/2014/main" id="{5FCE9ED4-286B-4FEC-9553-C69975E7FA4E}"/>
              </a:ext>
            </a:extLst>
          </p:cNvPr>
          <p:cNvSpPr/>
          <p:nvPr/>
        </p:nvSpPr>
        <p:spPr>
          <a:xfrm>
            <a:off x="4892260" y="4290328"/>
            <a:ext cx="4395095" cy="230523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30;p5">
            <a:extLst>
              <a:ext uri="{FF2B5EF4-FFF2-40B4-BE49-F238E27FC236}">
                <a16:creationId xmlns:a16="http://schemas.microsoft.com/office/drawing/2014/main" id="{8F25D39D-621D-4EBB-954C-E4D4B574D12D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7;p5">
            <a:extLst>
              <a:ext uri="{FF2B5EF4-FFF2-40B4-BE49-F238E27FC236}">
                <a16:creationId xmlns:a16="http://schemas.microsoft.com/office/drawing/2014/main" id="{794F96BB-8CD4-49F8-B7C1-16CC1911E220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58E08-A9E3-407D-B969-7A7839549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0517" y="1675240"/>
            <a:ext cx="8572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3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Волновая(!)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" name="Google Shape;133;p5">
            <a:extLst>
              <a:ext uri="{FF2B5EF4-FFF2-40B4-BE49-F238E27FC236}">
                <a16:creationId xmlns:a16="http://schemas.microsoft.com/office/drawing/2014/main" id="{9DA2B99B-F70E-4981-ACB4-0B4CAB76898D}"/>
              </a:ext>
            </a:extLst>
          </p:cNvPr>
          <p:cNvSpPr txBox="1"/>
          <p:nvPr/>
        </p:nvSpPr>
        <p:spPr>
          <a:xfrm>
            <a:off x="0" y="1786895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Christiaan Huygens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(16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29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– 1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695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)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3F1B58-E22D-4146-AA2B-AC4A64B4E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467" y="3668552"/>
            <a:ext cx="1228725" cy="495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90E1DD-42A0-4699-B11B-5F639A7AA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235" y="4381043"/>
            <a:ext cx="4228815" cy="2075009"/>
          </a:xfrm>
          <a:prstGeom prst="rect">
            <a:avLst/>
          </a:prstGeom>
        </p:spPr>
      </p:pic>
      <p:sp>
        <p:nvSpPr>
          <p:cNvPr id="30" name="Google Shape;198;g22b2e51cd7b_0_48">
            <a:extLst>
              <a:ext uri="{FF2B5EF4-FFF2-40B4-BE49-F238E27FC236}">
                <a16:creationId xmlns:a16="http://schemas.microsoft.com/office/drawing/2014/main" id="{9A2A1C23-F0B0-4097-B1E9-A62EA9F15099}"/>
              </a:ext>
            </a:extLst>
          </p:cNvPr>
          <p:cNvSpPr/>
          <p:nvPr/>
        </p:nvSpPr>
        <p:spPr>
          <a:xfrm>
            <a:off x="5734884" y="4297043"/>
            <a:ext cx="4395095" cy="230523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Гюйгенс, Христиан — Википедия">
            <a:extLst>
              <a:ext uri="{FF2B5EF4-FFF2-40B4-BE49-F238E27FC236}">
                <a16:creationId xmlns:a16="http://schemas.microsoft.com/office/drawing/2014/main" id="{564E2052-97F1-43F6-8E0F-EEB8A064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48" y="1189741"/>
            <a:ext cx="1951919" cy="2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070CC52D-2566-456D-B06D-F5AF64D2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9242" y="1600119"/>
            <a:ext cx="693130" cy="2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инцип Гюйгенса — Френеля — Википедия">
            <a:extLst>
              <a:ext uri="{FF2B5EF4-FFF2-40B4-BE49-F238E27FC236}">
                <a16:creationId xmlns:a16="http://schemas.microsoft.com/office/drawing/2014/main" id="{01DD94F5-196C-4F60-A174-A5838C43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67" y="982650"/>
            <a:ext cx="3715120" cy="29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3;p5">
            <a:extLst>
              <a:ext uri="{FF2B5EF4-FFF2-40B4-BE49-F238E27FC236}">
                <a16:creationId xmlns:a16="http://schemas.microsoft.com/office/drawing/2014/main" id="{4C86E7E4-458F-4032-B6EA-5F2799F7163F}"/>
              </a:ext>
            </a:extLst>
          </p:cNvPr>
          <p:cNvSpPr txBox="1"/>
          <p:nvPr/>
        </p:nvSpPr>
        <p:spPr>
          <a:xfrm>
            <a:off x="4229140" y="1821505"/>
            <a:ext cx="186686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Преломление на границе 2 сред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3;p5">
            <a:extLst>
              <a:ext uri="{FF2B5EF4-FFF2-40B4-BE49-F238E27FC236}">
                <a16:creationId xmlns:a16="http://schemas.microsoft.com/office/drawing/2014/main" id="{6A3111FC-83F9-4FA1-861F-B69952CAB772}"/>
              </a:ext>
            </a:extLst>
          </p:cNvPr>
          <p:cNvSpPr txBox="1"/>
          <p:nvPr/>
        </p:nvSpPr>
        <p:spPr>
          <a:xfrm>
            <a:off x="3875389" y="5437325"/>
            <a:ext cx="186686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1800 г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3;p5">
            <a:extLst>
              <a:ext uri="{FF2B5EF4-FFF2-40B4-BE49-F238E27FC236}">
                <a16:creationId xmlns:a16="http://schemas.microsoft.com/office/drawing/2014/main" id="{3A8A8BBB-E7F5-4051-9DFB-56970CF9542F}"/>
              </a:ext>
            </a:extLst>
          </p:cNvPr>
          <p:cNvSpPr txBox="1"/>
          <p:nvPr/>
        </p:nvSpPr>
        <p:spPr>
          <a:xfrm>
            <a:off x="3891767" y="4239175"/>
            <a:ext cx="186686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Дифракция света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3;p5">
            <a:extLst>
              <a:ext uri="{FF2B5EF4-FFF2-40B4-BE49-F238E27FC236}">
                <a16:creationId xmlns:a16="http://schemas.microsoft.com/office/drawing/2014/main" id="{C16ECD97-78C1-4B24-8854-F989448F4F1C}"/>
              </a:ext>
            </a:extLst>
          </p:cNvPr>
          <p:cNvSpPr txBox="1"/>
          <p:nvPr/>
        </p:nvSpPr>
        <p:spPr>
          <a:xfrm>
            <a:off x="42837" y="4440204"/>
            <a:ext cx="186686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Thomas Young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1773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– 1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829</a:t>
            </a: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)</a:t>
            </a:r>
            <a:endParaRPr lang="ru-RU" sz="1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8" name="Picture 6" descr="Портрет работы Генри Бриггса (копия с картины Т. Лоуренса, 1822)">
            <a:extLst>
              <a:ext uri="{FF2B5EF4-FFF2-40B4-BE49-F238E27FC236}">
                <a16:creationId xmlns:a16="http://schemas.microsoft.com/office/drawing/2014/main" id="{C9DCE625-DE76-4354-8EDF-0C8ACECC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81" y="4085369"/>
            <a:ext cx="1930410" cy="2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F083D7FB-32D1-4E92-AA75-813675CC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2" y="4651898"/>
            <a:ext cx="617841" cy="2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B319FF48-44A5-4B0B-9735-97A90F871B1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;p5">
            <a:extLst>
              <a:ext uri="{FF2B5EF4-FFF2-40B4-BE49-F238E27FC236}">
                <a16:creationId xmlns:a16="http://schemas.microsoft.com/office/drawing/2014/main" id="{8F64451C-B887-47F5-9CD3-49DE36966845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Волновая(!)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3F1B58-E22D-4146-AA2B-AC4A64B4E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467" y="3668552"/>
            <a:ext cx="1228725" cy="495300"/>
          </a:xfrm>
          <a:prstGeom prst="rect">
            <a:avLst/>
          </a:prstGeom>
        </p:spPr>
      </p:pic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B319FF48-44A5-4B0B-9735-97A90F871B1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;p5">
            <a:extLst>
              <a:ext uri="{FF2B5EF4-FFF2-40B4-BE49-F238E27FC236}">
                <a16:creationId xmlns:a16="http://schemas.microsoft.com/office/drawing/2014/main" id="{8F64451C-B887-47F5-9CD3-49DE36966845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160631-64AE-45A8-91A7-7CB59081C6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5" y="4219192"/>
            <a:ext cx="3098907" cy="15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352818-38FD-407B-9F8E-A43B82FA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55" y="3773346"/>
            <a:ext cx="5403198" cy="26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33;p5">
            <a:extLst>
              <a:ext uri="{FF2B5EF4-FFF2-40B4-BE49-F238E27FC236}">
                <a16:creationId xmlns:a16="http://schemas.microsoft.com/office/drawing/2014/main" id="{E186432D-E030-46E3-9463-8152572DB3EB}"/>
              </a:ext>
            </a:extLst>
          </p:cNvPr>
          <p:cNvSpPr txBox="1"/>
          <p:nvPr/>
        </p:nvSpPr>
        <p:spPr>
          <a:xfrm>
            <a:off x="761765" y="1570440"/>
            <a:ext cx="4057678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</a:t>
            </a:r>
            <a:r>
              <a:rPr lang="ru-RU" sz="18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вет – колебания ЭМ поля, распространяющегося в пространстве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 descr="Электромагнитная волна | Основы электроакустики">
            <a:extLst>
              <a:ext uri="{FF2B5EF4-FFF2-40B4-BE49-F238E27FC236}">
                <a16:creationId xmlns:a16="http://schemas.microsoft.com/office/drawing/2014/main" id="{5AD3F745-3BEA-487F-B146-849EDD3B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08" y="1177585"/>
            <a:ext cx="33432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4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4253" y="-1021667"/>
            <a:ext cx="223774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9296400" y="64493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12980" y="154434"/>
            <a:ext cx="10318225" cy="728105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FFC000">
                  <a:alpha val="80000"/>
                </a:srgbClr>
              </a:gs>
              <a:gs pos="100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3127" y="247750"/>
            <a:ext cx="1458101" cy="54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674643" y="93316"/>
            <a:ext cx="828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Волновая(!) природа света</a:t>
            </a:r>
            <a:endParaRPr sz="3800" b="1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3F1B58-E22D-4146-AA2B-AC4A64B4E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467" y="3668552"/>
            <a:ext cx="1228725" cy="495300"/>
          </a:xfrm>
          <a:prstGeom prst="rect">
            <a:avLst/>
          </a:prstGeom>
        </p:spPr>
      </p:pic>
      <p:pic>
        <p:nvPicPr>
          <p:cNvPr id="28" name="Picture 8" descr="Пиксельные очки без фона - 36 фото">
            <a:extLst>
              <a:ext uri="{FF2B5EF4-FFF2-40B4-BE49-F238E27FC236}">
                <a16:creationId xmlns:a16="http://schemas.microsoft.com/office/drawing/2014/main" id="{F083D7FB-32D1-4E92-AA75-813675CC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2" y="4651898"/>
            <a:ext cx="617841" cy="2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B319FF48-44A5-4B0B-9735-97A90F871B17}"/>
              </a:ext>
            </a:extLst>
          </p:cNvPr>
          <p:cNvSpPr/>
          <p:nvPr/>
        </p:nvSpPr>
        <p:spPr>
          <a:xfrm flipH="1">
            <a:off x="10260537" y="943657"/>
            <a:ext cx="46380" cy="563829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;p5">
            <a:extLst>
              <a:ext uri="{FF2B5EF4-FFF2-40B4-BE49-F238E27FC236}">
                <a16:creationId xmlns:a16="http://schemas.microsoft.com/office/drawing/2014/main" id="{8F64451C-B887-47F5-9CD3-49DE36966845}"/>
              </a:ext>
            </a:extLst>
          </p:cNvPr>
          <p:cNvSpPr/>
          <p:nvPr/>
        </p:nvSpPr>
        <p:spPr>
          <a:xfrm>
            <a:off x="10306917" y="982650"/>
            <a:ext cx="19467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Природа света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ru-RU" sz="1800" dirty="0">
                <a:solidFill>
                  <a:schemeClr val="dk1"/>
                </a:solidFill>
              </a:rPr>
              <a:t>История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Современность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Теория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Атом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 Система атомов + фотон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А что с этим делать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Мотивация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Результаты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90000"/>
                  </a:schemeClr>
                </a:solidFill>
              </a:rPr>
              <a:t>школьников</a:t>
            </a:r>
            <a:endParaRPr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859AB1-EE13-4CB5-AB3D-843E84541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94" y="1141997"/>
            <a:ext cx="8696299" cy="50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72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2386</Words>
  <Application>Microsoft Office PowerPoint</Application>
  <PresentationFormat>Широкоэкранный</PresentationFormat>
  <Paragraphs>818</Paragraphs>
  <Slides>49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Montserrat ExtraBold</vt:lpstr>
      <vt:lpstr>Golos Text</vt:lpstr>
      <vt:lpstr>Montserrat</vt:lpstr>
      <vt:lpstr>Calibri</vt:lpstr>
      <vt:lpstr>Arial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 f</dc:creator>
  <cp:lastModifiedBy>ilya.volkov1991@outlook.com</cp:lastModifiedBy>
  <cp:revision>31</cp:revision>
  <dcterms:created xsi:type="dcterms:W3CDTF">2021-04-15T16:15:48Z</dcterms:created>
  <dcterms:modified xsi:type="dcterms:W3CDTF">2023-09-17T10:37:21Z</dcterms:modified>
</cp:coreProperties>
</file>